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7" r:id="rId1"/>
  </p:sldMasterIdLst>
  <p:notesMasterIdLst>
    <p:notesMasterId r:id="rId124"/>
  </p:notesMasterIdLst>
  <p:handoutMasterIdLst>
    <p:handoutMasterId r:id="rId125"/>
  </p:handoutMasterIdLst>
  <p:sldIdLst>
    <p:sldId id="419" r:id="rId2"/>
    <p:sldId id="624" r:id="rId3"/>
    <p:sldId id="738" r:id="rId4"/>
    <p:sldId id="527" r:id="rId5"/>
    <p:sldId id="592" r:id="rId6"/>
    <p:sldId id="593" r:id="rId7"/>
    <p:sldId id="688" r:id="rId8"/>
    <p:sldId id="663" r:id="rId9"/>
    <p:sldId id="519" r:id="rId10"/>
    <p:sldId id="729" r:id="rId11"/>
    <p:sldId id="623" r:id="rId12"/>
    <p:sldId id="556" r:id="rId13"/>
    <p:sldId id="562" r:id="rId14"/>
    <p:sldId id="563" r:id="rId15"/>
    <p:sldId id="564" r:id="rId16"/>
    <p:sldId id="565" r:id="rId17"/>
    <p:sldId id="566" r:id="rId18"/>
    <p:sldId id="567" r:id="rId19"/>
    <p:sldId id="568" r:id="rId20"/>
    <p:sldId id="569" r:id="rId21"/>
    <p:sldId id="621" r:id="rId22"/>
    <p:sldId id="572" r:id="rId23"/>
    <p:sldId id="577" r:id="rId24"/>
    <p:sldId id="657" r:id="rId25"/>
    <p:sldId id="574" r:id="rId26"/>
    <p:sldId id="575" r:id="rId27"/>
    <p:sldId id="578" r:id="rId28"/>
    <p:sldId id="594" r:id="rId29"/>
    <p:sldId id="595" r:id="rId30"/>
    <p:sldId id="598" r:id="rId31"/>
    <p:sldId id="600" r:id="rId32"/>
    <p:sldId id="601" r:id="rId33"/>
    <p:sldId id="602" r:id="rId34"/>
    <p:sldId id="731" r:id="rId35"/>
    <p:sldId id="613" r:id="rId36"/>
    <p:sldId id="619" r:id="rId37"/>
    <p:sldId id="620" r:id="rId38"/>
    <p:sldId id="660" r:id="rId39"/>
    <p:sldId id="661" r:id="rId40"/>
    <p:sldId id="659" r:id="rId41"/>
    <p:sldId id="608" r:id="rId42"/>
    <p:sldId id="723" r:id="rId43"/>
    <p:sldId id="658" r:id="rId44"/>
    <p:sldId id="609" r:id="rId45"/>
    <p:sldId id="730" r:id="rId46"/>
    <p:sldId id="610" r:id="rId47"/>
    <p:sldId id="611" r:id="rId48"/>
    <p:sldId id="612" r:id="rId49"/>
    <p:sldId id="604" r:id="rId50"/>
    <p:sldId id="735" r:id="rId51"/>
    <p:sldId id="605" r:id="rId52"/>
    <p:sldId id="606" r:id="rId53"/>
    <p:sldId id="607" r:id="rId54"/>
    <p:sldId id="576" r:id="rId55"/>
    <p:sldId id="603" r:id="rId56"/>
    <p:sldId id="733" r:id="rId57"/>
    <p:sldId id="686" r:id="rId58"/>
    <p:sldId id="584" r:id="rId59"/>
    <p:sldId id="582" r:id="rId60"/>
    <p:sldId id="580" r:id="rId61"/>
    <p:sldId id="581" r:id="rId62"/>
    <p:sldId id="622" r:id="rId63"/>
    <p:sldId id="692" r:id="rId64"/>
    <p:sldId id="706" r:id="rId65"/>
    <p:sldId id="707" r:id="rId66"/>
    <p:sldId id="708" r:id="rId67"/>
    <p:sldId id="571" r:id="rId68"/>
    <p:sldId id="681" r:id="rId69"/>
    <p:sldId id="679" r:id="rId70"/>
    <p:sldId id="709" r:id="rId71"/>
    <p:sldId id="710" r:id="rId72"/>
    <p:sldId id="583" r:id="rId73"/>
    <p:sldId id="736" r:id="rId74"/>
    <p:sldId id="626" r:id="rId75"/>
    <p:sldId id="587" r:id="rId76"/>
    <p:sldId id="588" r:id="rId77"/>
    <p:sldId id="589" r:id="rId78"/>
    <p:sldId id="590" r:id="rId79"/>
    <p:sldId id="591" r:id="rId80"/>
    <p:sldId id="715" r:id="rId81"/>
    <p:sldId id="596" r:id="rId82"/>
    <p:sldId id="597" r:id="rId83"/>
    <p:sldId id="599" r:id="rId84"/>
    <p:sldId id="627" r:id="rId85"/>
    <p:sldId id="628" r:id="rId86"/>
    <p:sldId id="629" r:id="rId87"/>
    <p:sldId id="713" r:id="rId88"/>
    <p:sldId id="714" r:id="rId89"/>
    <p:sldId id="636" r:id="rId90"/>
    <p:sldId id="637" r:id="rId91"/>
    <p:sldId id="635" r:id="rId92"/>
    <p:sldId id="614" r:id="rId93"/>
    <p:sldId id="617" r:id="rId94"/>
    <p:sldId id="632" r:id="rId95"/>
    <p:sldId id="638" r:id="rId96"/>
    <p:sldId id="615" r:id="rId97"/>
    <p:sldId id="616" r:id="rId98"/>
    <p:sldId id="737" r:id="rId99"/>
    <p:sldId id="642" r:id="rId100"/>
    <p:sldId id="631" r:id="rId101"/>
    <p:sldId id="630" r:id="rId102"/>
    <p:sldId id="717" r:id="rId103"/>
    <p:sldId id="618" r:id="rId104"/>
    <p:sldId id="639" r:id="rId105"/>
    <p:sldId id="640" r:id="rId106"/>
    <p:sldId id="641" r:id="rId107"/>
    <p:sldId id="543" r:id="rId108"/>
    <p:sldId id="544" r:id="rId109"/>
    <p:sldId id="529" r:id="rId110"/>
    <p:sldId id="531" r:id="rId111"/>
    <p:sldId id="533" r:id="rId112"/>
    <p:sldId id="534" r:id="rId113"/>
    <p:sldId id="535" r:id="rId114"/>
    <p:sldId id="536" r:id="rId115"/>
    <p:sldId id="537" r:id="rId116"/>
    <p:sldId id="553" r:id="rId117"/>
    <p:sldId id="548" r:id="rId118"/>
    <p:sldId id="545" r:id="rId119"/>
    <p:sldId id="546" r:id="rId120"/>
    <p:sldId id="509" r:id="rId121"/>
    <p:sldId id="542" r:id="rId122"/>
    <p:sldId id="634" r:id="rId123"/>
  </p:sldIdLst>
  <p:sldSz cx="9906000" cy="6858000" type="A4"/>
  <p:notesSz cx="9601200" cy="7315200"/>
  <p:custDataLst>
    <p:tags r:id="rId126"/>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orient="horz" pos="952">
          <p15:clr>
            <a:srgbClr val="A4A3A4"/>
          </p15:clr>
        </p15:guide>
        <p15:guide id="3" orient="horz" pos="3954">
          <p15:clr>
            <a:srgbClr val="A4A3A4"/>
          </p15:clr>
        </p15:guide>
        <p15:guide id="4" orient="horz" pos="2453">
          <p15:clr>
            <a:srgbClr val="A4A3A4"/>
          </p15:clr>
        </p15:guide>
        <p15:guide id="5" orient="horz" pos="2514">
          <p15:clr>
            <a:srgbClr val="A4A3A4"/>
          </p15:clr>
        </p15:guide>
        <p15:guide id="6" orient="horz" pos="2391">
          <p15:clr>
            <a:srgbClr val="A4A3A4"/>
          </p15:clr>
        </p15:guide>
        <p15:guide id="7" pos="3122">
          <p15:clr>
            <a:srgbClr val="A4A3A4"/>
          </p15:clr>
        </p15:guide>
        <p15:guide id="8" pos="200">
          <p15:clr>
            <a:srgbClr val="A4A3A4"/>
          </p15:clr>
        </p15:guide>
        <p15:guide id="9" pos="3209">
          <p15:clr>
            <a:srgbClr val="A4A3A4"/>
          </p15:clr>
        </p15:guide>
        <p15:guide id="10" pos="3034">
          <p15:clr>
            <a:srgbClr val="A4A3A4"/>
          </p15:clr>
        </p15:guide>
        <p15:guide id="11" pos="6041">
          <p15:clr>
            <a:srgbClr val="A4A3A4"/>
          </p15:clr>
        </p15:guide>
        <p15:guide id="12" orient="horz" pos="806">
          <p15:clr>
            <a:srgbClr val="A4A3A4"/>
          </p15:clr>
        </p15:guide>
        <p15:guide id="13" orient="horz" pos="2460">
          <p15:clr>
            <a:srgbClr val="A4A3A4"/>
          </p15:clr>
        </p15:guide>
        <p15:guide id="14" orient="horz" pos="1423">
          <p15:clr>
            <a:srgbClr val="A4A3A4"/>
          </p15:clr>
        </p15:guide>
        <p15:guide id="15" pos="155">
          <p15:clr>
            <a:srgbClr val="A4A3A4"/>
          </p15:clr>
        </p15:guide>
        <p15:guide id="16" pos="610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guide id="3" orient="horz" pos="2304">
          <p15:clr>
            <a:srgbClr val="A4A3A4"/>
          </p15:clr>
        </p15:guide>
        <p15:guide id="4"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9AD3"/>
    <a:srgbClr val="FF0066"/>
    <a:srgbClr val="629DD5"/>
    <a:srgbClr val="5EA82A"/>
    <a:srgbClr val="F9F9F9"/>
    <a:srgbClr val="EAE9E7"/>
    <a:srgbClr val="5E626D"/>
    <a:srgbClr val="000000"/>
    <a:srgbClr val="ECECEC"/>
    <a:srgbClr val="4B5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783" autoAdjust="0"/>
  </p:normalViewPr>
  <p:slideViewPr>
    <p:cSldViewPr snapToGrid="0">
      <p:cViewPr varScale="1">
        <p:scale>
          <a:sx n="66" d="100"/>
          <a:sy n="66" d="100"/>
        </p:scale>
        <p:origin x="1028" y="40"/>
      </p:cViewPr>
      <p:guideLst>
        <p:guide orient="horz"/>
        <p:guide orient="horz" pos="952"/>
        <p:guide orient="horz" pos="3954"/>
        <p:guide orient="horz" pos="2453"/>
        <p:guide orient="horz" pos="2514"/>
        <p:guide orient="horz" pos="2391"/>
        <p:guide pos="3122"/>
        <p:guide pos="200"/>
        <p:guide pos="3209"/>
        <p:guide pos="3034"/>
        <p:guide pos="6041"/>
        <p:guide orient="horz" pos="806"/>
        <p:guide orient="horz" pos="2460"/>
        <p:guide orient="horz" pos="1423"/>
        <p:guide pos="155"/>
        <p:guide pos="6100"/>
      </p:guideLst>
    </p:cSldViewPr>
  </p:slideViewPr>
  <p:outlineViewPr>
    <p:cViewPr>
      <p:scale>
        <a:sx n="33" d="100"/>
        <a:sy n="33" d="100"/>
      </p:scale>
      <p:origin x="0" y="0"/>
    </p:cViewPr>
  </p:outlineViewPr>
  <p:notesTextViewPr>
    <p:cViewPr>
      <p:scale>
        <a:sx n="3" d="2"/>
        <a:sy n="3" d="2"/>
      </p:scale>
      <p:origin x="0" y="0"/>
    </p:cViewPr>
  </p:notesTextViewPr>
  <p:sorterViewPr>
    <p:cViewPr>
      <p:scale>
        <a:sx n="65" d="100"/>
        <a:sy n="65" d="100"/>
      </p:scale>
      <p:origin x="0" y="-828"/>
    </p:cViewPr>
  </p:sorterViewPr>
  <p:notesViewPr>
    <p:cSldViewPr snapToGrid="0">
      <p:cViewPr>
        <p:scale>
          <a:sx n="100" d="100"/>
          <a:sy n="100" d="100"/>
        </p:scale>
        <p:origin x="-2342" y="2410"/>
      </p:cViewPr>
      <p:guideLst>
        <p:guide orient="horz" pos="3024"/>
        <p:guide pos="2304"/>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9601200" cy="365362"/>
          </a:xfrm>
          <a:prstGeom prst="rect">
            <a:avLst/>
          </a:prstGeom>
        </p:spPr>
        <p:txBody>
          <a:bodyPr vert="horz" lIns="34620" tIns="34620" rIns="242341" bIns="34620" rtlCol="0" anchor="ctr"/>
          <a:lstStyle>
            <a:lvl1pPr algn="l">
              <a:defRPr sz="1200"/>
            </a:lvl1pPr>
          </a:lstStyle>
          <a:p>
            <a:pPr algn="r"/>
            <a:endParaRPr lang="de-DE" sz="1400" dirty="0">
              <a:latin typeface="Arial" pitchFamily="34" charset="0"/>
              <a:cs typeface="Arial" pitchFamily="34" charset="0"/>
            </a:endParaRPr>
          </a:p>
        </p:txBody>
      </p:sp>
      <p:sp>
        <p:nvSpPr>
          <p:cNvPr id="4" name="Footer Placeholder 3"/>
          <p:cNvSpPr>
            <a:spLocks noGrp="1"/>
          </p:cNvSpPr>
          <p:nvPr>
            <p:ph type="ftr" sz="quarter" idx="2"/>
          </p:nvPr>
        </p:nvSpPr>
        <p:spPr>
          <a:xfrm>
            <a:off x="1" y="6948703"/>
            <a:ext cx="4160806" cy="365362"/>
          </a:xfrm>
          <a:prstGeom prst="rect">
            <a:avLst/>
          </a:prstGeom>
        </p:spPr>
        <p:txBody>
          <a:bodyPr vert="horz" lIns="87935" tIns="43968" rIns="87935" bIns="43968" rtlCol="0" anchor="b"/>
          <a:lstStyle>
            <a:lvl1pPr algn="l">
              <a:defRPr sz="1200"/>
            </a:lvl1pPr>
          </a:lstStyle>
          <a:p>
            <a:r>
              <a:rPr lang="de-DE" sz="800" dirty="0">
                <a:latin typeface="Arial" pitchFamily="34" charset="0"/>
                <a:cs typeface="Arial" pitchFamily="34" charset="0"/>
              </a:rPr>
              <a:t>© 2015 Capgemini. All </a:t>
            </a:r>
            <a:r>
              <a:rPr lang="de-DE" sz="800" dirty="0" err="1">
                <a:latin typeface="Arial" pitchFamily="34" charset="0"/>
                <a:cs typeface="Arial" pitchFamily="34" charset="0"/>
              </a:rPr>
              <a:t>rights</a:t>
            </a:r>
            <a:r>
              <a:rPr lang="de-DE" sz="800" dirty="0">
                <a:latin typeface="Arial" pitchFamily="34" charset="0"/>
                <a:cs typeface="Arial" pitchFamily="34" charset="0"/>
              </a:rPr>
              <a:t> </a:t>
            </a:r>
            <a:r>
              <a:rPr lang="de-DE" sz="800" dirty="0" err="1">
                <a:latin typeface="Arial" pitchFamily="34" charset="0"/>
                <a:cs typeface="Arial" pitchFamily="34" charset="0"/>
              </a:rPr>
              <a:t>reserved</a:t>
            </a:r>
            <a:r>
              <a:rPr lang="de-DE" sz="800" dirty="0">
                <a:latin typeface="Arial" pitchFamily="34" charset="0"/>
                <a:cs typeface="Arial" pitchFamily="34" charset="0"/>
              </a:rPr>
              <a:t>.</a:t>
            </a:r>
          </a:p>
        </p:txBody>
      </p:sp>
      <p:sp>
        <p:nvSpPr>
          <p:cNvPr id="5" name="Slide Number Placeholder 4"/>
          <p:cNvSpPr>
            <a:spLocks noGrp="1"/>
          </p:cNvSpPr>
          <p:nvPr>
            <p:ph type="sldNum" sz="quarter" idx="3"/>
          </p:nvPr>
        </p:nvSpPr>
        <p:spPr>
          <a:xfrm>
            <a:off x="5438248" y="6948703"/>
            <a:ext cx="4160806" cy="365362"/>
          </a:xfrm>
          <a:prstGeom prst="rect">
            <a:avLst/>
          </a:prstGeom>
        </p:spPr>
        <p:txBody>
          <a:bodyPr vert="horz" lIns="87935" tIns="43968" rIns="87935" bIns="43968" rtlCol="0" anchor="b"/>
          <a:lstStyle>
            <a:lvl1pPr algn="r">
              <a:defRPr sz="1200"/>
            </a:lvl1pPr>
          </a:lstStyle>
          <a:p>
            <a:fld id="{9EC16AE0-9542-4D5B-AF70-A50F5AFBFBE0}" type="slidenum">
              <a:rPr lang="de-DE" sz="80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160520" cy="365760"/>
          </a:xfrm>
          <a:prstGeom prst="rect">
            <a:avLst/>
          </a:prstGeom>
        </p:spPr>
        <p:txBody>
          <a:bodyPr vert="horz" lIns="95251" tIns="47626" rIns="95251" bIns="47626"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5438459" y="2"/>
            <a:ext cx="4160520" cy="365760"/>
          </a:xfrm>
          <a:prstGeom prst="rect">
            <a:avLst/>
          </a:prstGeom>
        </p:spPr>
        <p:txBody>
          <a:bodyPr vert="horz" lIns="95251" tIns="47626" rIns="95251" bIns="47626" rtlCol="0"/>
          <a:lstStyle>
            <a:lvl1pPr algn="r">
              <a:defRPr sz="1200">
                <a:latin typeface="Arial" pitchFamily="34" charset="0"/>
                <a:cs typeface="Arial" pitchFamily="34" charset="0"/>
              </a:defRPr>
            </a:lvl1pPr>
          </a:lstStyle>
          <a:p>
            <a:fld id="{2FB4FF29-EE9A-4D47-9F1A-289A80693C0F}" type="datetimeFigureOut">
              <a:rPr lang="en-US" smtClean="0"/>
              <a:pPr/>
              <a:t>11/13/2017</a:t>
            </a:fld>
            <a:endParaRPr lang="en-US" dirty="0"/>
          </a:p>
        </p:txBody>
      </p:sp>
      <p:sp>
        <p:nvSpPr>
          <p:cNvPr id="4" name="Slide Image Placeholder 3"/>
          <p:cNvSpPr>
            <a:spLocks noGrp="1" noRot="1" noChangeAspect="1"/>
          </p:cNvSpPr>
          <p:nvPr>
            <p:ph type="sldImg" idx="2"/>
          </p:nvPr>
        </p:nvSpPr>
        <p:spPr>
          <a:xfrm>
            <a:off x="2819400" y="549275"/>
            <a:ext cx="3962400" cy="2743200"/>
          </a:xfrm>
          <a:prstGeom prst="rect">
            <a:avLst/>
          </a:prstGeom>
          <a:noFill/>
          <a:ln w="12700">
            <a:solidFill>
              <a:prstClr val="black"/>
            </a:solidFill>
          </a:ln>
        </p:spPr>
        <p:txBody>
          <a:bodyPr vert="horz" lIns="95251" tIns="47626" rIns="95251" bIns="47626" rtlCol="0" anchor="ctr"/>
          <a:lstStyle/>
          <a:p>
            <a:endParaRPr lang="de-DE"/>
          </a:p>
        </p:txBody>
      </p:sp>
      <p:sp>
        <p:nvSpPr>
          <p:cNvPr id="5" name="Notes Placeholder 4"/>
          <p:cNvSpPr>
            <a:spLocks noGrp="1"/>
          </p:cNvSpPr>
          <p:nvPr>
            <p:ph type="body" sz="quarter" idx="3"/>
          </p:nvPr>
        </p:nvSpPr>
        <p:spPr>
          <a:xfrm>
            <a:off x="960121" y="3474721"/>
            <a:ext cx="7680960" cy="3291840"/>
          </a:xfrm>
          <a:prstGeom prst="rect">
            <a:avLst/>
          </a:prstGeom>
        </p:spPr>
        <p:txBody>
          <a:bodyPr vert="horz" lIns="95251" tIns="47626" rIns="95251" bIns="476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948172"/>
            <a:ext cx="4160520" cy="365760"/>
          </a:xfrm>
          <a:prstGeom prst="rect">
            <a:avLst/>
          </a:prstGeom>
        </p:spPr>
        <p:txBody>
          <a:bodyPr vert="horz" lIns="95251" tIns="47626" rIns="95251" bIns="47626"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5438459" y="6948172"/>
            <a:ext cx="4160520" cy="365760"/>
          </a:xfrm>
          <a:prstGeom prst="rect">
            <a:avLst/>
          </a:prstGeom>
        </p:spPr>
        <p:txBody>
          <a:bodyPr vert="horz" lIns="95251" tIns="47626" rIns="95251" bIns="47626"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1E7D22E-2FCF-4181-8686-08BDCDF9406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2921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18</a:t>
            </a:fld>
            <a:endParaRPr lang="en-US" dirty="0"/>
          </a:p>
        </p:txBody>
      </p:sp>
    </p:spTree>
    <p:extLst>
      <p:ext uri="{BB962C8B-B14F-4D97-AF65-F5344CB8AC3E}">
        <p14:creationId xmlns:p14="http://schemas.microsoft.com/office/powerpoint/2010/main" val="4254020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19</a:t>
            </a:fld>
            <a:endParaRPr lang="en-US" dirty="0"/>
          </a:p>
        </p:txBody>
      </p:sp>
    </p:spTree>
    <p:extLst>
      <p:ext uri="{BB962C8B-B14F-4D97-AF65-F5344CB8AC3E}">
        <p14:creationId xmlns:p14="http://schemas.microsoft.com/office/powerpoint/2010/main" val="2199815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20</a:t>
            </a:fld>
            <a:endParaRPr lang="en-US" dirty="0"/>
          </a:p>
        </p:txBody>
      </p:sp>
    </p:spTree>
    <p:extLst>
      <p:ext uri="{BB962C8B-B14F-4D97-AF65-F5344CB8AC3E}">
        <p14:creationId xmlns:p14="http://schemas.microsoft.com/office/powerpoint/2010/main" val="773311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22</a:t>
            </a:fld>
            <a:endParaRPr lang="en-US" dirty="0"/>
          </a:p>
        </p:txBody>
      </p:sp>
    </p:spTree>
    <p:extLst>
      <p:ext uri="{BB962C8B-B14F-4D97-AF65-F5344CB8AC3E}">
        <p14:creationId xmlns:p14="http://schemas.microsoft.com/office/powerpoint/2010/main" val="3027855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23</a:t>
            </a:fld>
            <a:endParaRPr lang="en-US" dirty="0"/>
          </a:p>
        </p:txBody>
      </p:sp>
    </p:spTree>
    <p:extLst>
      <p:ext uri="{BB962C8B-B14F-4D97-AF65-F5344CB8AC3E}">
        <p14:creationId xmlns:p14="http://schemas.microsoft.com/office/powerpoint/2010/main" val="286739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24</a:t>
            </a:fld>
            <a:endParaRPr lang="en-US" dirty="0"/>
          </a:p>
        </p:txBody>
      </p:sp>
    </p:spTree>
    <p:extLst>
      <p:ext uri="{BB962C8B-B14F-4D97-AF65-F5344CB8AC3E}">
        <p14:creationId xmlns:p14="http://schemas.microsoft.com/office/powerpoint/2010/main" val="121783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25</a:t>
            </a:fld>
            <a:endParaRPr lang="en-US" dirty="0"/>
          </a:p>
        </p:txBody>
      </p:sp>
    </p:spTree>
    <p:extLst>
      <p:ext uri="{BB962C8B-B14F-4D97-AF65-F5344CB8AC3E}">
        <p14:creationId xmlns:p14="http://schemas.microsoft.com/office/powerpoint/2010/main" val="4049986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26</a:t>
            </a:fld>
            <a:endParaRPr lang="en-US" dirty="0"/>
          </a:p>
        </p:txBody>
      </p:sp>
    </p:spTree>
    <p:extLst>
      <p:ext uri="{BB962C8B-B14F-4D97-AF65-F5344CB8AC3E}">
        <p14:creationId xmlns:p14="http://schemas.microsoft.com/office/powerpoint/2010/main" val="2461745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27</a:t>
            </a:fld>
            <a:endParaRPr lang="en-US" dirty="0"/>
          </a:p>
        </p:txBody>
      </p:sp>
    </p:spTree>
    <p:extLst>
      <p:ext uri="{BB962C8B-B14F-4D97-AF65-F5344CB8AC3E}">
        <p14:creationId xmlns:p14="http://schemas.microsoft.com/office/powerpoint/2010/main" val="2929785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29</a:t>
            </a:fld>
            <a:endParaRPr lang="en-US" dirty="0"/>
          </a:p>
        </p:txBody>
      </p:sp>
    </p:spTree>
    <p:extLst>
      <p:ext uri="{BB962C8B-B14F-4D97-AF65-F5344CB8AC3E}">
        <p14:creationId xmlns:p14="http://schemas.microsoft.com/office/powerpoint/2010/main" val="2816786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a:t>
            </a:fld>
            <a:endParaRPr lang="en-US" dirty="0"/>
          </a:p>
        </p:txBody>
      </p:sp>
    </p:spTree>
    <p:extLst>
      <p:ext uri="{BB962C8B-B14F-4D97-AF65-F5344CB8AC3E}">
        <p14:creationId xmlns:p14="http://schemas.microsoft.com/office/powerpoint/2010/main" val="3079371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30</a:t>
            </a:fld>
            <a:endParaRPr lang="en-US" dirty="0"/>
          </a:p>
        </p:txBody>
      </p:sp>
    </p:spTree>
    <p:extLst>
      <p:ext uri="{BB962C8B-B14F-4D97-AF65-F5344CB8AC3E}">
        <p14:creationId xmlns:p14="http://schemas.microsoft.com/office/powerpoint/2010/main" val="592470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31</a:t>
            </a:fld>
            <a:endParaRPr lang="en-US" dirty="0"/>
          </a:p>
        </p:txBody>
      </p:sp>
    </p:spTree>
    <p:extLst>
      <p:ext uri="{BB962C8B-B14F-4D97-AF65-F5344CB8AC3E}">
        <p14:creationId xmlns:p14="http://schemas.microsoft.com/office/powerpoint/2010/main" val="1692772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32</a:t>
            </a:fld>
            <a:endParaRPr lang="en-US" dirty="0"/>
          </a:p>
        </p:txBody>
      </p:sp>
    </p:spTree>
    <p:extLst>
      <p:ext uri="{BB962C8B-B14F-4D97-AF65-F5344CB8AC3E}">
        <p14:creationId xmlns:p14="http://schemas.microsoft.com/office/powerpoint/2010/main" val="2463303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34</a:t>
            </a:fld>
            <a:endParaRPr lang="en-US" dirty="0"/>
          </a:p>
        </p:txBody>
      </p:sp>
    </p:spTree>
    <p:extLst>
      <p:ext uri="{BB962C8B-B14F-4D97-AF65-F5344CB8AC3E}">
        <p14:creationId xmlns:p14="http://schemas.microsoft.com/office/powerpoint/2010/main" val="95088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35</a:t>
            </a:fld>
            <a:endParaRPr lang="en-US" dirty="0"/>
          </a:p>
        </p:txBody>
      </p:sp>
    </p:spTree>
    <p:extLst>
      <p:ext uri="{BB962C8B-B14F-4D97-AF65-F5344CB8AC3E}">
        <p14:creationId xmlns:p14="http://schemas.microsoft.com/office/powerpoint/2010/main" val="537078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36</a:t>
            </a:fld>
            <a:endParaRPr lang="en-US" dirty="0"/>
          </a:p>
        </p:txBody>
      </p:sp>
    </p:spTree>
    <p:extLst>
      <p:ext uri="{BB962C8B-B14F-4D97-AF65-F5344CB8AC3E}">
        <p14:creationId xmlns:p14="http://schemas.microsoft.com/office/powerpoint/2010/main" val="3731588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37</a:t>
            </a:fld>
            <a:endParaRPr lang="en-US" dirty="0"/>
          </a:p>
        </p:txBody>
      </p:sp>
    </p:spTree>
    <p:extLst>
      <p:ext uri="{BB962C8B-B14F-4D97-AF65-F5344CB8AC3E}">
        <p14:creationId xmlns:p14="http://schemas.microsoft.com/office/powerpoint/2010/main" val="1546209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38</a:t>
            </a:fld>
            <a:endParaRPr lang="en-US" dirty="0"/>
          </a:p>
        </p:txBody>
      </p:sp>
    </p:spTree>
    <p:extLst>
      <p:ext uri="{BB962C8B-B14F-4D97-AF65-F5344CB8AC3E}">
        <p14:creationId xmlns:p14="http://schemas.microsoft.com/office/powerpoint/2010/main" val="2969249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39</a:t>
            </a:fld>
            <a:endParaRPr lang="en-US" dirty="0"/>
          </a:p>
        </p:txBody>
      </p:sp>
    </p:spTree>
    <p:extLst>
      <p:ext uri="{BB962C8B-B14F-4D97-AF65-F5344CB8AC3E}">
        <p14:creationId xmlns:p14="http://schemas.microsoft.com/office/powerpoint/2010/main" val="1615713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40</a:t>
            </a:fld>
            <a:endParaRPr lang="en-US" dirty="0"/>
          </a:p>
        </p:txBody>
      </p:sp>
    </p:spTree>
    <p:extLst>
      <p:ext uri="{BB962C8B-B14F-4D97-AF65-F5344CB8AC3E}">
        <p14:creationId xmlns:p14="http://schemas.microsoft.com/office/powerpoint/2010/main" val="4016422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a:t>
            </a:fld>
            <a:endParaRPr lang="en-US" dirty="0"/>
          </a:p>
        </p:txBody>
      </p:sp>
    </p:spTree>
    <p:extLst>
      <p:ext uri="{BB962C8B-B14F-4D97-AF65-F5344CB8AC3E}">
        <p14:creationId xmlns:p14="http://schemas.microsoft.com/office/powerpoint/2010/main" val="410502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42</a:t>
            </a:fld>
            <a:endParaRPr lang="en-US" dirty="0"/>
          </a:p>
        </p:txBody>
      </p:sp>
    </p:spTree>
    <p:extLst>
      <p:ext uri="{BB962C8B-B14F-4D97-AF65-F5344CB8AC3E}">
        <p14:creationId xmlns:p14="http://schemas.microsoft.com/office/powerpoint/2010/main" val="294796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43</a:t>
            </a:fld>
            <a:endParaRPr lang="en-US" dirty="0"/>
          </a:p>
        </p:txBody>
      </p:sp>
    </p:spTree>
    <p:extLst>
      <p:ext uri="{BB962C8B-B14F-4D97-AF65-F5344CB8AC3E}">
        <p14:creationId xmlns:p14="http://schemas.microsoft.com/office/powerpoint/2010/main" val="2046596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44</a:t>
            </a:fld>
            <a:endParaRPr lang="en-US" dirty="0"/>
          </a:p>
        </p:txBody>
      </p:sp>
    </p:spTree>
    <p:extLst>
      <p:ext uri="{BB962C8B-B14F-4D97-AF65-F5344CB8AC3E}">
        <p14:creationId xmlns:p14="http://schemas.microsoft.com/office/powerpoint/2010/main" val="2543643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45</a:t>
            </a:fld>
            <a:endParaRPr lang="en-US" dirty="0"/>
          </a:p>
        </p:txBody>
      </p:sp>
    </p:spTree>
    <p:extLst>
      <p:ext uri="{BB962C8B-B14F-4D97-AF65-F5344CB8AC3E}">
        <p14:creationId xmlns:p14="http://schemas.microsoft.com/office/powerpoint/2010/main" val="2377436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46</a:t>
            </a:fld>
            <a:endParaRPr lang="en-US" dirty="0"/>
          </a:p>
        </p:txBody>
      </p:sp>
    </p:spTree>
    <p:extLst>
      <p:ext uri="{BB962C8B-B14F-4D97-AF65-F5344CB8AC3E}">
        <p14:creationId xmlns:p14="http://schemas.microsoft.com/office/powerpoint/2010/main" val="3536788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47</a:t>
            </a:fld>
            <a:endParaRPr lang="en-US" dirty="0"/>
          </a:p>
        </p:txBody>
      </p:sp>
    </p:spTree>
    <p:extLst>
      <p:ext uri="{BB962C8B-B14F-4D97-AF65-F5344CB8AC3E}">
        <p14:creationId xmlns:p14="http://schemas.microsoft.com/office/powerpoint/2010/main" val="729942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48</a:t>
            </a:fld>
            <a:endParaRPr lang="en-US" dirty="0"/>
          </a:p>
        </p:txBody>
      </p:sp>
    </p:spTree>
    <p:extLst>
      <p:ext uri="{BB962C8B-B14F-4D97-AF65-F5344CB8AC3E}">
        <p14:creationId xmlns:p14="http://schemas.microsoft.com/office/powerpoint/2010/main" val="77618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50</a:t>
            </a:fld>
            <a:endParaRPr lang="en-US" dirty="0"/>
          </a:p>
        </p:txBody>
      </p:sp>
    </p:spTree>
    <p:extLst>
      <p:ext uri="{BB962C8B-B14F-4D97-AF65-F5344CB8AC3E}">
        <p14:creationId xmlns:p14="http://schemas.microsoft.com/office/powerpoint/2010/main" val="38129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51</a:t>
            </a:fld>
            <a:endParaRPr lang="en-US" dirty="0"/>
          </a:p>
        </p:txBody>
      </p:sp>
    </p:spTree>
    <p:extLst>
      <p:ext uri="{BB962C8B-B14F-4D97-AF65-F5344CB8AC3E}">
        <p14:creationId xmlns:p14="http://schemas.microsoft.com/office/powerpoint/2010/main" val="1566693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52</a:t>
            </a:fld>
            <a:endParaRPr lang="en-US" dirty="0"/>
          </a:p>
        </p:txBody>
      </p:sp>
    </p:spTree>
    <p:extLst>
      <p:ext uri="{BB962C8B-B14F-4D97-AF65-F5344CB8AC3E}">
        <p14:creationId xmlns:p14="http://schemas.microsoft.com/office/powerpoint/2010/main" val="346345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12</a:t>
            </a:fld>
            <a:endParaRPr lang="en-US" dirty="0"/>
          </a:p>
        </p:txBody>
      </p:sp>
    </p:spTree>
    <p:extLst>
      <p:ext uri="{BB962C8B-B14F-4D97-AF65-F5344CB8AC3E}">
        <p14:creationId xmlns:p14="http://schemas.microsoft.com/office/powerpoint/2010/main" val="2592699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53</a:t>
            </a:fld>
            <a:endParaRPr lang="en-US" dirty="0"/>
          </a:p>
        </p:txBody>
      </p:sp>
    </p:spTree>
    <p:extLst>
      <p:ext uri="{BB962C8B-B14F-4D97-AF65-F5344CB8AC3E}">
        <p14:creationId xmlns:p14="http://schemas.microsoft.com/office/powerpoint/2010/main" val="4240548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54</a:t>
            </a:fld>
            <a:endParaRPr lang="en-US" dirty="0"/>
          </a:p>
        </p:txBody>
      </p:sp>
    </p:spTree>
    <p:extLst>
      <p:ext uri="{BB962C8B-B14F-4D97-AF65-F5344CB8AC3E}">
        <p14:creationId xmlns:p14="http://schemas.microsoft.com/office/powerpoint/2010/main" val="1453767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56</a:t>
            </a:fld>
            <a:endParaRPr lang="en-US" dirty="0"/>
          </a:p>
        </p:txBody>
      </p:sp>
    </p:spTree>
    <p:extLst>
      <p:ext uri="{BB962C8B-B14F-4D97-AF65-F5344CB8AC3E}">
        <p14:creationId xmlns:p14="http://schemas.microsoft.com/office/powerpoint/2010/main" val="3220010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57</a:t>
            </a:fld>
            <a:endParaRPr lang="en-US" dirty="0"/>
          </a:p>
        </p:txBody>
      </p:sp>
    </p:spTree>
    <p:extLst>
      <p:ext uri="{BB962C8B-B14F-4D97-AF65-F5344CB8AC3E}">
        <p14:creationId xmlns:p14="http://schemas.microsoft.com/office/powerpoint/2010/main" val="1855256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59</a:t>
            </a:fld>
            <a:endParaRPr lang="en-US" dirty="0"/>
          </a:p>
        </p:txBody>
      </p:sp>
    </p:spTree>
    <p:extLst>
      <p:ext uri="{BB962C8B-B14F-4D97-AF65-F5344CB8AC3E}">
        <p14:creationId xmlns:p14="http://schemas.microsoft.com/office/powerpoint/2010/main" val="679984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60</a:t>
            </a:fld>
            <a:endParaRPr lang="en-US" dirty="0"/>
          </a:p>
        </p:txBody>
      </p:sp>
    </p:spTree>
    <p:extLst>
      <p:ext uri="{BB962C8B-B14F-4D97-AF65-F5344CB8AC3E}">
        <p14:creationId xmlns:p14="http://schemas.microsoft.com/office/powerpoint/2010/main" val="32392650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61</a:t>
            </a:fld>
            <a:endParaRPr lang="en-US" dirty="0"/>
          </a:p>
        </p:txBody>
      </p:sp>
    </p:spTree>
    <p:extLst>
      <p:ext uri="{BB962C8B-B14F-4D97-AF65-F5344CB8AC3E}">
        <p14:creationId xmlns:p14="http://schemas.microsoft.com/office/powerpoint/2010/main" val="438969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63</a:t>
            </a:fld>
            <a:endParaRPr lang="en-US" dirty="0"/>
          </a:p>
        </p:txBody>
      </p:sp>
    </p:spTree>
    <p:extLst>
      <p:ext uri="{BB962C8B-B14F-4D97-AF65-F5344CB8AC3E}">
        <p14:creationId xmlns:p14="http://schemas.microsoft.com/office/powerpoint/2010/main" val="39429984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64</a:t>
            </a:fld>
            <a:endParaRPr lang="en-US" dirty="0"/>
          </a:p>
        </p:txBody>
      </p:sp>
    </p:spTree>
    <p:extLst>
      <p:ext uri="{BB962C8B-B14F-4D97-AF65-F5344CB8AC3E}">
        <p14:creationId xmlns:p14="http://schemas.microsoft.com/office/powerpoint/2010/main" val="18866876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65</a:t>
            </a:fld>
            <a:endParaRPr lang="en-US" dirty="0"/>
          </a:p>
        </p:txBody>
      </p:sp>
    </p:spTree>
    <p:extLst>
      <p:ext uri="{BB962C8B-B14F-4D97-AF65-F5344CB8AC3E}">
        <p14:creationId xmlns:p14="http://schemas.microsoft.com/office/powerpoint/2010/main" val="1161622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13</a:t>
            </a:fld>
            <a:endParaRPr lang="en-US" dirty="0"/>
          </a:p>
        </p:txBody>
      </p:sp>
    </p:spTree>
    <p:extLst>
      <p:ext uri="{BB962C8B-B14F-4D97-AF65-F5344CB8AC3E}">
        <p14:creationId xmlns:p14="http://schemas.microsoft.com/office/powerpoint/2010/main" val="939729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66</a:t>
            </a:fld>
            <a:endParaRPr lang="en-US" dirty="0"/>
          </a:p>
        </p:txBody>
      </p:sp>
    </p:spTree>
    <p:extLst>
      <p:ext uri="{BB962C8B-B14F-4D97-AF65-F5344CB8AC3E}">
        <p14:creationId xmlns:p14="http://schemas.microsoft.com/office/powerpoint/2010/main" val="1814052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67</a:t>
            </a:fld>
            <a:endParaRPr lang="en-US" dirty="0"/>
          </a:p>
        </p:txBody>
      </p:sp>
    </p:spTree>
    <p:extLst>
      <p:ext uri="{BB962C8B-B14F-4D97-AF65-F5344CB8AC3E}">
        <p14:creationId xmlns:p14="http://schemas.microsoft.com/office/powerpoint/2010/main" val="19715713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68</a:t>
            </a:fld>
            <a:endParaRPr lang="en-US" dirty="0"/>
          </a:p>
        </p:txBody>
      </p:sp>
    </p:spTree>
    <p:extLst>
      <p:ext uri="{BB962C8B-B14F-4D97-AF65-F5344CB8AC3E}">
        <p14:creationId xmlns:p14="http://schemas.microsoft.com/office/powerpoint/2010/main" val="16112174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69</a:t>
            </a:fld>
            <a:endParaRPr lang="en-US" dirty="0"/>
          </a:p>
        </p:txBody>
      </p:sp>
    </p:spTree>
    <p:extLst>
      <p:ext uri="{BB962C8B-B14F-4D97-AF65-F5344CB8AC3E}">
        <p14:creationId xmlns:p14="http://schemas.microsoft.com/office/powerpoint/2010/main" val="394439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70</a:t>
            </a:fld>
            <a:endParaRPr lang="en-US" dirty="0"/>
          </a:p>
        </p:txBody>
      </p:sp>
    </p:spTree>
    <p:extLst>
      <p:ext uri="{BB962C8B-B14F-4D97-AF65-F5344CB8AC3E}">
        <p14:creationId xmlns:p14="http://schemas.microsoft.com/office/powerpoint/2010/main" val="2708098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71</a:t>
            </a:fld>
            <a:endParaRPr lang="en-US" dirty="0"/>
          </a:p>
        </p:txBody>
      </p:sp>
    </p:spTree>
    <p:extLst>
      <p:ext uri="{BB962C8B-B14F-4D97-AF65-F5344CB8AC3E}">
        <p14:creationId xmlns:p14="http://schemas.microsoft.com/office/powerpoint/2010/main" val="2250013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73</a:t>
            </a:fld>
            <a:endParaRPr lang="en-US" dirty="0"/>
          </a:p>
        </p:txBody>
      </p:sp>
    </p:spTree>
    <p:extLst>
      <p:ext uri="{BB962C8B-B14F-4D97-AF65-F5344CB8AC3E}">
        <p14:creationId xmlns:p14="http://schemas.microsoft.com/office/powerpoint/2010/main" val="3819251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74</a:t>
            </a:fld>
            <a:endParaRPr lang="en-US" dirty="0"/>
          </a:p>
        </p:txBody>
      </p:sp>
    </p:spTree>
    <p:extLst>
      <p:ext uri="{BB962C8B-B14F-4D97-AF65-F5344CB8AC3E}">
        <p14:creationId xmlns:p14="http://schemas.microsoft.com/office/powerpoint/2010/main" val="3205917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75</a:t>
            </a:fld>
            <a:endParaRPr lang="en-US" dirty="0"/>
          </a:p>
        </p:txBody>
      </p:sp>
    </p:spTree>
    <p:extLst>
      <p:ext uri="{BB962C8B-B14F-4D97-AF65-F5344CB8AC3E}">
        <p14:creationId xmlns:p14="http://schemas.microsoft.com/office/powerpoint/2010/main" val="20637613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76</a:t>
            </a:fld>
            <a:endParaRPr lang="en-US" dirty="0"/>
          </a:p>
        </p:txBody>
      </p:sp>
    </p:spTree>
    <p:extLst>
      <p:ext uri="{BB962C8B-B14F-4D97-AF65-F5344CB8AC3E}">
        <p14:creationId xmlns:p14="http://schemas.microsoft.com/office/powerpoint/2010/main" val="45435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14</a:t>
            </a:fld>
            <a:endParaRPr lang="en-US" dirty="0"/>
          </a:p>
        </p:txBody>
      </p:sp>
    </p:spTree>
    <p:extLst>
      <p:ext uri="{BB962C8B-B14F-4D97-AF65-F5344CB8AC3E}">
        <p14:creationId xmlns:p14="http://schemas.microsoft.com/office/powerpoint/2010/main" val="340653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77</a:t>
            </a:fld>
            <a:endParaRPr lang="en-US" dirty="0"/>
          </a:p>
        </p:txBody>
      </p:sp>
    </p:spTree>
    <p:extLst>
      <p:ext uri="{BB962C8B-B14F-4D97-AF65-F5344CB8AC3E}">
        <p14:creationId xmlns:p14="http://schemas.microsoft.com/office/powerpoint/2010/main" val="3033035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78</a:t>
            </a:fld>
            <a:endParaRPr lang="en-US" dirty="0"/>
          </a:p>
        </p:txBody>
      </p:sp>
    </p:spTree>
    <p:extLst>
      <p:ext uri="{BB962C8B-B14F-4D97-AF65-F5344CB8AC3E}">
        <p14:creationId xmlns:p14="http://schemas.microsoft.com/office/powerpoint/2010/main" val="29264166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79</a:t>
            </a:fld>
            <a:endParaRPr lang="en-US" dirty="0"/>
          </a:p>
        </p:txBody>
      </p:sp>
    </p:spTree>
    <p:extLst>
      <p:ext uri="{BB962C8B-B14F-4D97-AF65-F5344CB8AC3E}">
        <p14:creationId xmlns:p14="http://schemas.microsoft.com/office/powerpoint/2010/main" val="651805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81</a:t>
            </a:fld>
            <a:endParaRPr lang="en-US" dirty="0"/>
          </a:p>
        </p:txBody>
      </p:sp>
    </p:spTree>
    <p:extLst>
      <p:ext uri="{BB962C8B-B14F-4D97-AF65-F5344CB8AC3E}">
        <p14:creationId xmlns:p14="http://schemas.microsoft.com/office/powerpoint/2010/main" val="2397269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82</a:t>
            </a:fld>
            <a:endParaRPr lang="en-US" dirty="0"/>
          </a:p>
        </p:txBody>
      </p:sp>
    </p:spTree>
    <p:extLst>
      <p:ext uri="{BB962C8B-B14F-4D97-AF65-F5344CB8AC3E}">
        <p14:creationId xmlns:p14="http://schemas.microsoft.com/office/powerpoint/2010/main" val="11697381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83</a:t>
            </a:fld>
            <a:endParaRPr lang="en-US" dirty="0"/>
          </a:p>
        </p:txBody>
      </p:sp>
    </p:spTree>
    <p:extLst>
      <p:ext uri="{BB962C8B-B14F-4D97-AF65-F5344CB8AC3E}">
        <p14:creationId xmlns:p14="http://schemas.microsoft.com/office/powerpoint/2010/main" val="3714463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85</a:t>
            </a:fld>
            <a:endParaRPr lang="en-US" dirty="0"/>
          </a:p>
        </p:txBody>
      </p:sp>
    </p:spTree>
    <p:extLst>
      <p:ext uri="{BB962C8B-B14F-4D97-AF65-F5344CB8AC3E}">
        <p14:creationId xmlns:p14="http://schemas.microsoft.com/office/powerpoint/2010/main" val="8712699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86</a:t>
            </a:fld>
            <a:endParaRPr lang="en-US" dirty="0"/>
          </a:p>
        </p:txBody>
      </p:sp>
    </p:spTree>
    <p:extLst>
      <p:ext uri="{BB962C8B-B14F-4D97-AF65-F5344CB8AC3E}">
        <p14:creationId xmlns:p14="http://schemas.microsoft.com/office/powerpoint/2010/main" val="411989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87</a:t>
            </a:fld>
            <a:endParaRPr lang="en-US" dirty="0"/>
          </a:p>
        </p:txBody>
      </p:sp>
    </p:spTree>
    <p:extLst>
      <p:ext uri="{BB962C8B-B14F-4D97-AF65-F5344CB8AC3E}">
        <p14:creationId xmlns:p14="http://schemas.microsoft.com/office/powerpoint/2010/main" val="13088396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88</a:t>
            </a:fld>
            <a:endParaRPr lang="en-US" dirty="0"/>
          </a:p>
        </p:txBody>
      </p:sp>
    </p:spTree>
    <p:extLst>
      <p:ext uri="{BB962C8B-B14F-4D97-AF65-F5344CB8AC3E}">
        <p14:creationId xmlns:p14="http://schemas.microsoft.com/office/powerpoint/2010/main" val="254450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15</a:t>
            </a:fld>
            <a:endParaRPr lang="en-US" dirty="0"/>
          </a:p>
        </p:txBody>
      </p:sp>
    </p:spTree>
    <p:extLst>
      <p:ext uri="{BB962C8B-B14F-4D97-AF65-F5344CB8AC3E}">
        <p14:creationId xmlns:p14="http://schemas.microsoft.com/office/powerpoint/2010/main" val="7671972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89</a:t>
            </a:fld>
            <a:endParaRPr lang="en-US" dirty="0"/>
          </a:p>
        </p:txBody>
      </p:sp>
    </p:spTree>
    <p:extLst>
      <p:ext uri="{BB962C8B-B14F-4D97-AF65-F5344CB8AC3E}">
        <p14:creationId xmlns:p14="http://schemas.microsoft.com/office/powerpoint/2010/main" val="608317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90</a:t>
            </a:fld>
            <a:endParaRPr lang="en-US" dirty="0"/>
          </a:p>
        </p:txBody>
      </p:sp>
    </p:spTree>
    <p:extLst>
      <p:ext uri="{BB962C8B-B14F-4D97-AF65-F5344CB8AC3E}">
        <p14:creationId xmlns:p14="http://schemas.microsoft.com/office/powerpoint/2010/main" val="3525329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91</a:t>
            </a:fld>
            <a:endParaRPr lang="en-US" dirty="0"/>
          </a:p>
        </p:txBody>
      </p:sp>
    </p:spTree>
    <p:extLst>
      <p:ext uri="{BB962C8B-B14F-4D97-AF65-F5344CB8AC3E}">
        <p14:creationId xmlns:p14="http://schemas.microsoft.com/office/powerpoint/2010/main" val="20483995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93</a:t>
            </a:fld>
            <a:endParaRPr lang="en-US" dirty="0"/>
          </a:p>
        </p:txBody>
      </p:sp>
    </p:spTree>
    <p:extLst>
      <p:ext uri="{BB962C8B-B14F-4D97-AF65-F5344CB8AC3E}">
        <p14:creationId xmlns:p14="http://schemas.microsoft.com/office/powerpoint/2010/main" val="24248695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94</a:t>
            </a:fld>
            <a:endParaRPr lang="en-US" dirty="0"/>
          </a:p>
        </p:txBody>
      </p:sp>
    </p:spTree>
    <p:extLst>
      <p:ext uri="{BB962C8B-B14F-4D97-AF65-F5344CB8AC3E}">
        <p14:creationId xmlns:p14="http://schemas.microsoft.com/office/powerpoint/2010/main" val="2909217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95</a:t>
            </a:fld>
            <a:endParaRPr lang="en-US" dirty="0"/>
          </a:p>
        </p:txBody>
      </p:sp>
    </p:spTree>
    <p:extLst>
      <p:ext uri="{BB962C8B-B14F-4D97-AF65-F5344CB8AC3E}">
        <p14:creationId xmlns:p14="http://schemas.microsoft.com/office/powerpoint/2010/main" val="4986841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96</a:t>
            </a:fld>
            <a:endParaRPr lang="en-US" dirty="0"/>
          </a:p>
        </p:txBody>
      </p:sp>
    </p:spTree>
    <p:extLst>
      <p:ext uri="{BB962C8B-B14F-4D97-AF65-F5344CB8AC3E}">
        <p14:creationId xmlns:p14="http://schemas.microsoft.com/office/powerpoint/2010/main" val="41195174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97</a:t>
            </a:fld>
            <a:endParaRPr lang="en-US" dirty="0"/>
          </a:p>
        </p:txBody>
      </p:sp>
    </p:spTree>
    <p:extLst>
      <p:ext uri="{BB962C8B-B14F-4D97-AF65-F5344CB8AC3E}">
        <p14:creationId xmlns:p14="http://schemas.microsoft.com/office/powerpoint/2010/main" val="17622329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98</a:t>
            </a:fld>
            <a:endParaRPr lang="en-US" dirty="0"/>
          </a:p>
        </p:txBody>
      </p:sp>
    </p:spTree>
    <p:extLst>
      <p:ext uri="{BB962C8B-B14F-4D97-AF65-F5344CB8AC3E}">
        <p14:creationId xmlns:p14="http://schemas.microsoft.com/office/powerpoint/2010/main" val="35892751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99</a:t>
            </a:fld>
            <a:endParaRPr lang="en-US" dirty="0"/>
          </a:p>
        </p:txBody>
      </p:sp>
    </p:spTree>
    <p:extLst>
      <p:ext uri="{BB962C8B-B14F-4D97-AF65-F5344CB8AC3E}">
        <p14:creationId xmlns:p14="http://schemas.microsoft.com/office/powerpoint/2010/main" val="278549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16</a:t>
            </a:fld>
            <a:endParaRPr lang="en-US" dirty="0"/>
          </a:p>
        </p:txBody>
      </p:sp>
    </p:spTree>
    <p:extLst>
      <p:ext uri="{BB962C8B-B14F-4D97-AF65-F5344CB8AC3E}">
        <p14:creationId xmlns:p14="http://schemas.microsoft.com/office/powerpoint/2010/main" val="23319433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100</a:t>
            </a:fld>
            <a:endParaRPr lang="en-US" dirty="0"/>
          </a:p>
        </p:txBody>
      </p:sp>
    </p:spTree>
    <p:extLst>
      <p:ext uri="{BB962C8B-B14F-4D97-AF65-F5344CB8AC3E}">
        <p14:creationId xmlns:p14="http://schemas.microsoft.com/office/powerpoint/2010/main" val="2468562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101</a:t>
            </a:fld>
            <a:endParaRPr lang="en-US" dirty="0"/>
          </a:p>
        </p:txBody>
      </p:sp>
    </p:spTree>
    <p:extLst>
      <p:ext uri="{BB962C8B-B14F-4D97-AF65-F5344CB8AC3E}">
        <p14:creationId xmlns:p14="http://schemas.microsoft.com/office/powerpoint/2010/main" val="2482466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102</a:t>
            </a:fld>
            <a:endParaRPr lang="en-US" dirty="0"/>
          </a:p>
        </p:txBody>
      </p:sp>
    </p:spTree>
    <p:extLst>
      <p:ext uri="{BB962C8B-B14F-4D97-AF65-F5344CB8AC3E}">
        <p14:creationId xmlns:p14="http://schemas.microsoft.com/office/powerpoint/2010/main" val="6980754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103</a:t>
            </a:fld>
            <a:endParaRPr lang="en-US" dirty="0"/>
          </a:p>
        </p:txBody>
      </p:sp>
    </p:spTree>
    <p:extLst>
      <p:ext uri="{BB962C8B-B14F-4D97-AF65-F5344CB8AC3E}">
        <p14:creationId xmlns:p14="http://schemas.microsoft.com/office/powerpoint/2010/main" val="2059713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104</a:t>
            </a:fld>
            <a:endParaRPr lang="en-US" dirty="0"/>
          </a:p>
        </p:txBody>
      </p:sp>
    </p:spTree>
    <p:extLst>
      <p:ext uri="{BB962C8B-B14F-4D97-AF65-F5344CB8AC3E}">
        <p14:creationId xmlns:p14="http://schemas.microsoft.com/office/powerpoint/2010/main" val="39498337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105</a:t>
            </a:fld>
            <a:endParaRPr lang="en-US" dirty="0"/>
          </a:p>
        </p:txBody>
      </p:sp>
    </p:spTree>
    <p:extLst>
      <p:ext uri="{BB962C8B-B14F-4D97-AF65-F5344CB8AC3E}">
        <p14:creationId xmlns:p14="http://schemas.microsoft.com/office/powerpoint/2010/main" val="18342342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106</a:t>
            </a:fld>
            <a:endParaRPr lang="en-US" dirty="0"/>
          </a:p>
        </p:txBody>
      </p:sp>
    </p:spTree>
    <p:extLst>
      <p:ext uri="{BB962C8B-B14F-4D97-AF65-F5344CB8AC3E}">
        <p14:creationId xmlns:p14="http://schemas.microsoft.com/office/powerpoint/2010/main" val="12244764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107</a:t>
            </a:fld>
            <a:endParaRPr lang="en-US" dirty="0"/>
          </a:p>
        </p:txBody>
      </p:sp>
    </p:spTree>
    <p:extLst>
      <p:ext uri="{BB962C8B-B14F-4D97-AF65-F5344CB8AC3E}">
        <p14:creationId xmlns:p14="http://schemas.microsoft.com/office/powerpoint/2010/main" val="30865511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108</a:t>
            </a:fld>
            <a:endParaRPr lang="en-US" dirty="0"/>
          </a:p>
        </p:txBody>
      </p:sp>
    </p:spTree>
    <p:extLst>
      <p:ext uri="{BB962C8B-B14F-4D97-AF65-F5344CB8AC3E}">
        <p14:creationId xmlns:p14="http://schemas.microsoft.com/office/powerpoint/2010/main" val="31227778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109</a:t>
            </a:fld>
            <a:endParaRPr lang="en-US" dirty="0"/>
          </a:p>
        </p:txBody>
      </p:sp>
    </p:spTree>
    <p:extLst>
      <p:ext uri="{BB962C8B-B14F-4D97-AF65-F5344CB8AC3E}">
        <p14:creationId xmlns:p14="http://schemas.microsoft.com/office/powerpoint/2010/main" val="301005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17</a:t>
            </a:fld>
            <a:endParaRPr lang="en-US" dirty="0"/>
          </a:p>
        </p:txBody>
      </p:sp>
    </p:spTree>
    <p:extLst>
      <p:ext uri="{BB962C8B-B14F-4D97-AF65-F5344CB8AC3E}">
        <p14:creationId xmlns:p14="http://schemas.microsoft.com/office/powerpoint/2010/main" val="36904519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110</a:t>
            </a:fld>
            <a:endParaRPr lang="en-US" dirty="0"/>
          </a:p>
        </p:txBody>
      </p:sp>
    </p:spTree>
    <p:extLst>
      <p:ext uri="{BB962C8B-B14F-4D97-AF65-F5344CB8AC3E}">
        <p14:creationId xmlns:p14="http://schemas.microsoft.com/office/powerpoint/2010/main" val="17713208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111</a:t>
            </a:fld>
            <a:endParaRPr lang="en-US" dirty="0"/>
          </a:p>
        </p:txBody>
      </p:sp>
    </p:spTree>
    <p:extLst>
      <p:ext uri="{BB962C8B-B14F-4D97-AF65-F5344CB8AC3E}">
        <p14:creationId xmlns:p14="http://schemas.microsoft.com/office/powerpoint/2010/main" val="41775087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112</a:t>
            </a:fld>
            <a:endParaRPr lang="en-US" dirty="0"/>
          </a:p>
        </p:txBody>
      </p:sp>
    </p:spTree>
    <p:extLst>
      <p:ext uri="{BB962C8B-B14F-4D97-AF65-F5344CB8AC3E}">
        <p14:creationId xmlns:p14="http://schemas.microsoft.com/office/powerpoint/2010/main" val="21046196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113</a:t>
            </a:fld>
            <a:endParaRPr lang="en-US" dirty="0"/>
          </a:p>
        </p:txBody>
      </p:sp>
    </p:spTree>
    <p:extLst>
      <p:ext uri="{BB962C8B-B14F-4D97-AF65-F5344CB8AC3E}">
        <p14:creationId xmlns:p14="http://schemas.microsoft.com/office/powerpoint/2010/main" val="4765656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114</a:t>
            </a:fld>
            <a:endParaRPr lang="en-US" dirty="0"/>
          </a:p>
        </p:txBody>
      </p:sp>
    </p:spTree>
    <p:extLst>
      <p:ext uri="{BB962C8B-B14F-4D97-AF65-F5344CB8AC3E}">
        <p14:creationId xmlns:p14="http://schemas.microsoft.com/office/powerpoint/2010/main" val="12854510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defRPr sz="1800"/>
            </a:pPr>
            <a:endParaRPr lang="en-US" sz="1200" dirty="0" smtClean="0"/>
          </a:p>
          <a:p>
            <a:pPr>
              <a:lnSpc>
                <a:spcPct val="80000"/>
              </a:lnSpc>
              <a:defRPr sz="1800"/>
            </a:pPr>
            <a:endParaRPr lang="en-US" sz="1200" dirty="0" smtClean="0"/>
          </a:p>
          <a:p>
            <a:endParaRPr lang="en-US" sz="1200"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115</a:t>
            </a:fld>
            <a:endParaRPr lang="en-US" dirty="0"/>
          </a:p>
        </p:txBody>
      </p:sp>
    </p:spTree>
    <p:extLst>
      <p:ext uri="{BB962C8B-B14F-4D97-AF65-F5344CB8AC3E}">
        <p14:creationId xmlns:p14="http://schemas.microsoft.com/office/powerpoint/2010/main" val="404724811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oleObject" Target="../embeddings/oleObject2.bin"/><Relationship Id="rId5" Type="http://schemas.openxmlformats.org/officeDocument/2006/relationships/tags" Target="../tags/tag13.xml"/><Relationship Id="rId10" Type="http://schemas.openxmlformats.org/officeDocument/2006/relationships/image" Target="../media/image4.jpeg"/><Relationship Id="rId4" Type="http://schemas.openxmlformats.org/officeDocument/2006/relationships/tags" Target="../tags/tag12.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0.xml"/><Relationship Id="rId7" Type="http://schemas.openxmlformats.org/officeDocument/2006/relationships/oleObject" Target="../embeddings/oleObject4.bin"/><Relationship Id="rId2" Type="http://schemas.openxmlformats.org/officeDocument/2006/relationships/tags" Target="../tags/tag19.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xml"/><Relationship Id="rId7" Type="http://schemas.openxmlformats.org/officeDocument/2006/relationships/oleObject" Target="../embeddings/oleObject5.bin"/><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8.xml"/><Relationship Id="rId7" Type="http://schemas.openxmlformats.org/officeDocument/2006/relationships/oleObject" Target="../embeddings/oleObject6.bin"/><Relationship Id="rId2" Type="http://schemas.openxmlformats.org/officeDocument/2006/relationships/tags" Target="../tags/tag27.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pic>
        <p:nvPicPr>
          <p:cNvPr id="1029" name="Picture 5" descr="D:\Users\pdelaigu\Documents\_BIM Offering\Big Data\Graphisme\CubeExplosion pour le masque.jpg"/>
          <p:cNvPicPr>
            <a:picLocks noChangeAspect="1" noChangeArrowheads="1"/>
          </p:cNvPicPr>
          <p:nvPr userDrawn="1"/>
        </p:nvPicPr>
        <p:blipFill>
          <a:blip r:embed="rId9" cstate="print"/>
          <a:srcRect/>
          <a:stretch>
            <a:fillRect/>
          </a:stretch>
        </p:blipFill>
        <p:spPr bwMode="auto">
          <a:xfrm>
            <a:off x="-9525" y="772419"/>
            <a:ext cx="9925050" cy="5695950"/>
          </a:xfrm>
          <a:prstGeom prst="rect">
            <a:avLst/>
          </a:prstGeom>
          <a:noFill/>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1" y="0"/>
            <a:ext cx="9906318"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11" name="Image 10" descr="Capgemini_logo.jpg"/>
          <p:cNvPicPr>
            <a:picLocks noChangeAspect="1"/>
          </p:cNvPicPr>
          <p:nvPr userDrawn="1"/>
        </p:nvPicPr>
        <p:blipFill>
          <a:blip r:embed="rId10" cstate="print"/>
          <a:stretch>
            <a:fillRect/>
          </a:stretch>
        </p:blipFill>
        <p:spPr>
          <a:xfrm>
            <a:off x="735690" y="658705"/>
            <a:ext cx="2880000" cy="686046"/>
          </a:xfrm>
          <a:prstGeom prst="rect">
            <a:avLst/>
          </a:prstGeom>
        </p:spPr>
      </p:pic>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10048" name="think-cell Slide" r:id="rId11" imgW="360" imgH="360" progId="">
                  <p:embed/>
                </p:oleObj>
              </mc:Choice>
              <mc:Fallback>
                <p:oleObj name="think-cell Slide" r:id="rId11" imgW="360" imgH="360" progId="">
                  <p:embed/>
                  <p:pic>
                    <p:nvPicPr>
                      <p:cNvPr id="0" name="Picture 1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696"/>
            <a:ext cx="2880000" cy="229351"/>
          </a:xfrm>
          <a:prstGeom prst="rect">
            <a:avLst/>
          </a:prstGeom>
          <a:noFill/>
        </p:spPr>
      </p:pic>
      <p:sp>
        <p:nvSpPr>
          <p:cNvPr id="2" name="Title 1"/>
          <p:cNvSpPr>
            <a:spLocks noGrp="1"/>
          </p:cNvSpPr>
          <p:nvPr>
            <p:ph type="ctrTitle" hasCustomPrompt="1"/>
            <p:custDataLst>
              <p:tags r:id="rId6"/>
            </p:custDataLst>
          </p:nvPr>
        </p:nvSpPr>
        <p:spPr>
          <a:xfrm>
            <a:off x="264718" y="2945073"/>
            <a:ext cx="4296649" cy="1098157"/>
          </a:xfrm>
        </p:spPr>
        <p:txBody>
          <a:bodyPr vert="horz" lIns="0" tIns="33059" rIns="33059" bIns="33059" rtlCol="0" anchor="t">
            <a:noAutofit/>
          </a:bodyPr>
          <a:lstStyle>
            <a:lvl1pPr marL="0" indent="0" algn="l" defTabSz="914342" rtl="0" eaLnBrk="1" latinLnBrk="0" hangingPunct="1">
              <a:lnSpc>
                <a:spcPct val="85000"/>
              </a:lnSpc>
              <a:spcBef>
                <a:spcPct val="0"/>
              </a:spcBef>
              <a:buNone/>
              <a:defRPr lang="en-US" sz="4400" b="0" kern="1200" dirty="0">
                <a:solidFill>
                  <a:schemeClr val="bg1"/>
                </a:solidFill>
                <a:effectLst>
                  <a:outerShdw blurRad="38100" dist="38100" dir="2700000" algn="tl">
                    <a:srgbClr val="000000">
                      <a:alpha val="43137"/>
                    </a:srgbClr>
                  </a:outerShdw>
                </a:effectLst>
                <a:latin typeface="Calibri" pitchFamily="34" charset="0"/>
                <a:ea typeface="+mj-ea"/>
                <a:cs typeface="Calibri"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261616" y="4433045"/>
            <a:ext cx="4299361" cy="947750"/>
          </a:xfrm>
        </p:spPr>
        <p:txBody>
          <a:bodyPr lIns="0" tIns="33059" rIns="33059" bIns="33059"/>
          <a:lstStyle>
            <a:lvl1pPr marL="0" indent="0" algn="l">
              <a:buNone/>
              <a:defRPr sz="2200" b="0">
                <a:solidFill>
                  <a:schemeClr val="bg1"/>
                </a:solidFill>
                <a:effectLst>
                  <a:outerShdw blurRad="38100" dist="38100" dir="2700000" algn="tl">
                    <a:srgbClr val="000000">
                      <a:alpha val="43137"/>
                    </a:srgbClr>
                  </a:outerShdw>
                </a:effectLst>
                <a:latin typeface="Calibri" pitchFamily="34" charset="0"/>
                <a:cs typeface="Calibri"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18955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2"/>
          <a:ext cx="147061" cy="143985"/>
        </p:xfrm>
        <a:graphic>
          <a:graphicData uri="http://schemas.openxmlformats.org/presentationml/2006/ole">
            <mc:AlternateContent xmlns:mc="http://schemas.openxmlformats.org/markup-compatibility/2006">
              <mc:Choice xmlns:v="urn:schemas-microsoft-com:vml" Requires="v">
                <p:oleObj spid="_x0000_s238604"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Tree>
    <p:extLst>
      <p:ext uri="{BB962C8B-B14F-4D97-AF65-F5344CB8AC3E}">
        <p14:creationId xmlns:p14="http://schemas.microsoft.com/office/powerpoint/2010/main" val="34844702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211072" name="think-cell Slide" r:id="rId6" imgW="360" imgH="360" progId="">
                  <p:embed/>
                </p:oleObj>
              </mc:Choice>
              <mc:Fallback>
                <p:oleObj name="think-cell Slide" r:id="rId6" imgW="360" imgH="360" progId="">
                  <p:embed/>
                  <p:pic>
                    <p:nvPicPr>
                      <p:cNvPr id="0" name="Picture 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5"/>
            <a:ext cx="958260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5984657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Agenda">
    <p:spTree>
      <p:nvGrpSpPr>
        <p:cNvPr id="1" name=""/>
        <p:cNvGrpSpPr/>
        <p:nvPr/>
      </p:nvGrpSpPr>
      <p:grpSpPr>
        <a:xfrm>
          <a:off x="0" y="0"/>
          <a:ext cx="0" cy="0"/>
          <a:chOff x="0" y="0"/>
          <a:chExt cx="0" cy="0"/>
        </a:xfrm>
      </p:grpSpPr>
      <p:sp>
        <p:nvSpPr>
          <p:cNvPr id="13" name="Rectangle 12"/>
          <p:cNvSpPr/>
          <p:nvPr userDrawn="1"/>
        </p:nvSpPr>
        <p:spPr>
          <a:xfrm>
            <a:off x="0" y="0"/>
            <a:ext cx="9906000" cy="637704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rgbClr val="9F958F">
                  <a:lumMod val="50000"/>
                </a:srgbClr>
              </a:solidFill>
            </a:endParaRPr>
          </a:p>
        </p:txBody>
      </p:sp>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2096" name="think-cell Slide" r:id="rId7" imgW="360" imgH="360" progId="">
                  <p:embed/>
                </p:oleObj>
              </mc:Choice>
              <mc:Fallback>
                <p:oleObj name="think-cell Slide" r:id="rId7" imgW="360" imgH="360" progId="">
                  <p:embed/>
                  <p:pic>
                    <p:nvPicPr>
                      <p:cNvPr id="0" name="Picture 1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00264A"/>
              </a:solidFill>
            </a:endParaRPr>
          </a:p>
        </p:txBody>
      </p:sp>
      <p:pic>
        <p:nvPicPr>
          <p:cNvPr id="12" name="Image 11" descr="HandsPanel_shutterstock_72073621.png"/>
          <p:cNvPicPr>
            <a:picLocks noChangeAspect="1"/>
          </p:cNvPicPr>
          <p:nvPr userDrawn="1"/>
        </p:nvPicPr>
        <p:blipFill>
          <a:blip r:embed="rId9" cstate="email"/>
          <a:srcRect b="8012"/>
          <a:stretch>
            <a:fillRect/>
          </a:stretch>
        </p:blipFill>
        <p:spPr>
          <a:xfrm>
            <a:off x="-1" y="855023"/>
            <a:ext cx="9904413" cy="5522026"/>
          </a:xfrm>
          <a:prstGeom prst="rect">
            <a:avLst/>
          </a:prstGeom>
        </p:spPr>
      </p:pic>
      <p:sp>
        <p:nvSpPr>
          <p:cNvPr id="6" name="Espace réservé du contenu 5"/>
          <p:cNvSpPr>
            <a:spLocks noGrp="1"/>
          </p:cNvSpPr>
          <p:nvPr>
            <p:ph sz="quarter" idx="10" hasCustomPrompt="1"/>
            <p:custDataLst>
              <p:tags r:id="rId5"/>
            </p:custDataLst>
          </p:nvPr>
        </p:nvSpPr>
        <p:spPr>
          <a:xfrm>
            <a:off x="2861953" y="1442605"/>
            <a:ext cx="4441372" cy="3533155"/>
          </a:xfrm>
        </p:spPr>
        <p:txBody>
          <a:bodyPr/>
          <a:lstStyle>
            <a:lvl1pPr>
              <a:defRPr/>
            </a:lvl1pPr>
            <a:lvl2pPr>
              <a:buFont typeface="Arial" pitchFamily="34" charset="0"/>
              <a:buChar char="•"/>
              <a:defRPr/>
            </a:lvl2pPr>
          </a:lstStyle>
          <a:p>
            <a:pPr lvl="0"/>
            <a:r>
              <a:rPr lang="en-US" noProof="0" dirty="0" smtClean="0"/>
              <a:t>Click to edit Master text style</a:t>
            </a:r>
          </a:p>
        </p:txBody>
      </p:sp>
    </p:spTree>
    <p:extLst>
      <p:ext uri="{BB962C8B-B14F-4D97-AF65-F5344CB8AC3E}">
        <p14:creationId xmlns:p14="http://schemas.microsoft.com/office/powerpoint/2010/main" val="3198653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213120" name="think-cell Slide" r:id="rId7" imgW="360" imgH="360" progId="">
                  <p:embed/>
                </p:oleObj>
              </mc:Choice>
              <mc:Fallback>
                <p:oleObj name="think-cell Slide" r:id="rId7" imgW="360" imgH="360" progId="">
                  <p:embed/>
                  <p:pic>
                    <p:nvPicPr>
                      <p:cNvPr id="0" name="Picture 1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082386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4144" name="think-cell Slide" r:id="rId7" imgW="360" imgH="360" progId="">
                  <p:embed/>
                </p:oleObj>
              </mc:Choice>
              <mc:Fallback>
                <p:oleObj name="think-cell Slide" r:id="rId7" imgW="360" imgH="360" progId="">
                  <p:embed/>
                  <p:pic>
                    <p:nvPicPr>
                      <p:cNvPr id="0" name="Picture 1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1533439"/>
            <a:ext cx="4502138"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4007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168" name="think-cell Slide" r:id="rId9" imgW="360" imgH="360" progId="">
                  <p:embed/>
                </p:oleObj>
              </mc:Choice>
              <mc:Fallback>
                <p:oleObj name="think-cell Slide" r:id="rId9" imgW="360" imgH="360" progId="">
                  <p:embed/>
                  <p:pic>
                    <p:nvPicPr>
                      <p:cNvPr id="0" name="Picture 1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2206953"/>
            <a:ext cx="4502138"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04630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192" name="think-cell Slide" r:id="rId5" imgW="360" imgH="360" progId="">
                  <p:embed/>
                </p:oleObj>
              </mc:Choice>
              <mc:Fallback>
                <p:oleObj name="think-cell Slide" r:id="rId5" imgW="360" imgH="360" progId="">
                  <p:embed/>
                  <p:pic>
                    <p:nvPicPr>
                      <p:cNvPr id="0" name="Picture 1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4289386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217216" name="think-cell Slide" r:id="rId4" imgW="360" imgH="360" progId="">
                  <p:embed/>
                </p:oleObj>
              </mc:Choice>
              <mc:Fallback>
                <p:oleObj name="think-cell Slide" r:id="rId4" imgW="360" imgH="360" progId="">
                  <p:embed/>
                  <p:pic>
                    <p:nvPicPr>
                      <p:cNvPr id="0" name="Picture 1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0371117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2"/>
          <a:ext cx="147061" cy="143985"/>
        </p:xfrm>
        <a:graphic>
          <a:graphicData uri="http://schemas.openxmlformats.org/presentationml/2006/ole">
            <mc:AlternateContent xmlns:mc="http://schemas.openxmlformats.org/markup-compatibility/2006">
              <mc:Choice xmlns:v="urn:schemas-microsoft-com:vml" Requires="v">
                <p:oleObj spid="_x0000_s228396" name="think-cell Slide" r:id="rId5" imgW="360" imgH="360" progId="">
                  <p:embed/>
                </p:oleObj>
              </mc:Choice>
              <mc:Fallback>
                <p:oleObj name="think-cell Slide" r:id="rId5" imgW="360" imgH="360" progId="">
                  <p:embed/>
                  <p:pic>
                    <p:nvPicPr>
                      <p:cNvPr id="0"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Tree>
    <p:extLst>
      <p:ext uri="{BB962C8B-B14F-4D97-AF65-F5344CB8AC3E}">
        <p14:creationId xmlns:p14="http://schemas.microsoft.com/office/powerpoint/2010/main" val="32935429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23"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09032" name="think-cell Slide" r:id="rId21" imgW="360" imgH="360" progId="">
                  <p:embed/>
                </p:oleObj>
              </mc:Choice>
              <mc:Fallback>
                <p:oleObj name="think-cell Slide" r:id="rId21" imgW="360" imgH="360" progId="">
                  <p:embed/>
                  <p:pic>
                    <p:nvPicPr>
                      <p:cNvPr id="0" name="Picture 1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1" y="0"/>
            <a:ext cx="9905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323392" y="1501977"/>
            <a:ext cx="943812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F958F"/>
                </a:solidFill>
              </a:rPr>
              <a:pPr algn="ctr"/>
              <a:t>‹#›</a:t>
            </a:fld>
            <a:endParaRPr lang="en-US" sz="700" dirty="0">
              <a:solidFill>
                <a:srgbClr val="9F958F"/>
              </a:solidFill>
            </a:endParaRPr>
          </a:p>
        </p:txBody>
      </p:sp>
      <p:sp>
        <p:nvSpPr>
          <p:cNvPr id="9" name="Freeform 4"/>
          <p:cNvSpPr>
            <a:spLocks/>
          </p:cNvSpPr>
          <p:nvPr>
            <p:custDataLst>
              <p:tags r:id="rId17"/>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solidFill>
                <a:srgbClr val="00264A"/>
              </a:solidFill>
            </a:endParaRPr>
          </a:p>
        </p:txBody>
      </p:sp>
      <p:sp>
        <p:nvSpPr>
          <p:cNvPr id="12" name="Rectangle 11"/>
          <p:cNvSpPr>
            <a:spLocks noChangeArrowheads="1"/>
          </p:cNvSpPr>
          <p:nvPr>
            <p:custDataLst>
              <p:tags r:id="rId18"/>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600" dirty="0" smtClean="0">
                <a:solidFill>
                  <a:srgbClr val="9F958F"/>
                </a:solidFill>
                <a:cs typeface="Helvetica Light"/>
              </a:rPr>
              <a:t>Copyright © Capgemini 2017. All Rights Reserved</a:t>
            </a:r>
          </a:p>
        </p:txBody>
      </p:sp>
      <p:sp>
        <p:nvSpPr>
          <p:cNvPr id="13" name="Rectangle 12"/>
          <p:cNvSpPr/>
          <p:nvPr>
            <p:custDataLst>
              <p:tags r:id="rId19"/>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F958F"/>
                </a:solidFill>
              </a:rPr>
              <a:t>Hyperledger </a:t>
            </a:r>
            <a:r>
              <a:rPr lang="en-US" sz="700" baseline="0" dirty="0" smtClean="0">
                <a:solidFill>
                  <a:srgbClr val="9F958F"/>
                </a:solidFill>
              </a:rPr>
              <a:t>Introduction</a:t>
            </a:r>
            <a:endParaRPr lang="en-US" sz="700" dirty="0">
              <a:solidFill>
                <a:srgbClr val="9F958F"/>
              </a:solidFill>
            </a:endParaRPr>
          </a:p>
        </p:txBody>
      </p:sp>
      <p:cxnSp>
        <p:nvCxnSpPr>
          <p:cNvPr id="15" name="Straight Connector 5"/>
          <p:cNvCxnSpPr/>
          <p:nvPr>
            <p:custDataLst>
              <p:tags r:id="rId20"/>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userDrawn="1"/>
        </p:nvPicPr>
        <p:blipFill>
          <a:blip r:embed="rId23" cstate="print"/>
          <a:stretch>
            <a:fillRect/>
          </a:stretch>
        </p:blipFill>
        <p:spPr>
          <a:xfrm>
            <a:off x="118184" y="6419977"/>
            <a:ext cx="1440000" cy="343023"/>
          </a:xfrm>
          <a:prstGeom prst="rect">
            <a:avLst/>
          </a:prstGeom>
        </p:spPr>
      </p:pic>
    </p:spTree>
    <p:extLst>
      <p:ext uri="{BB962C8B-B14F-4D97-AF65-F5344CB8AC3E}">
        <p14:creationId xmlns:p14="http://schemas.microsoft.com/office/powerpoint/2010/main" val="3956147312"/>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5" r:id="rId7"/>
    <p:sldLayoutId id="2147484026" r:id="rId8"/>
    <p:sldLayoutId id="2147484041" r:id="rId9"/>
    <p:sldLayoutId id="2147484045" r:id="rId10"/>
  </p:sldLayoutIdLst>
  <p:timing>
    <p:tnLst>
      <p:par>
        <p:cTn id="1" dur="indefinite" restart="never" nodeType="tmRoot"/>
      </p:par>
    </p:tnLst>
  </p:timing>
  <p:txStyles>
    <p:titleStyle>
      <a:lvl1pPr marL="0" indent="0" algn="l" defTabSz="914342" rtl="0" eaLnBrk="1" latinLnBrk="0" hangingPunct="1">
        <a:lnSpc>
          <a:spcPct val="85000"/>
        </a:lnSpc>
        <a:spcBef>
          <a:spcPct val="0"/>
        </a:spcBef>
        <a:buNone/>
        <a:defRPr sz="2400" b="0" kern="1200">
          <a:solidFill>
            <a:schemeClr val="tx1"/>
          </a:solidFill>
          <a:latin typeface="Calibri" pitchFamily="34" charset="0"/>
          <a:ea typeface="+mj-ea"/>
          <a:cs typeface="Calibri" pitchFamily="34" charset="0"/>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000" b="0" kern="1200">
          <a:solidFill>
            <a:schemeClr val="tx2">
              <a:lumMod val="50000"/>
            </a:schemeClr>
          </a:solidFill>
          <a:latin typeface="Calibri" pitchFamily="34" charset="0"/>
          <a:ea typeface="+mn-ea"/>
          <a:cs typeface="Calibri" pitchFamily="34" charset="0"/>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600" kern="1200">
          <a:solidFill>
            <a:schemeClr val="tx2">
              <a:lumMod val="50000"/>
            </a:schemeClr>
          </a:solidFill>
          <a:latin typeface="Calibri" pitchFamily="34" charset="0"/>
          <a:ea typeface="+mn-ea"/>
          <a:cs typeface="Calibri" pitchFamily="34" charset="0"/>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400" kern="1200">
          <a:solidFill>
            <a:schemeClr val="tx2">
              <a:lumMod val="50000"/>
            </a:schemeClr>
          </a:solidFill>
          <a:latin typeface="Calibri" pitchFamily="34" charset="0"/>
          <a:ea typeface="+mn-ea"/>
          <a:cs typeface="Calibri" pitchFamily="34" charset="0"/>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200" kern="1200">
          <a:solidFill>
            <a:schemeClr val="tx2">
              <a:lumMod val="50000"/>
            </a:schemeClr>
          </a:solidFill>
          <a:latin typeface="Calibri" pitchFamily="34" charset="0"/>
          <a:ea typeface="+mn-ea"/>
          <a:cs typeface="Calibri" pitchFamily="34" charset="0"/>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9.xml"/><Relationship Id="rId4" Type="http://schemas.openxmlformats.org/officeDocument/2006/relationships/hyperlink" Target="https://github.com/hyperledger/composer/tree/master/packages/composer-runtime"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hyperlink" Target="https://composer-playground.mybluemix.net/"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hyperlink" Target="https://github.com/hyperledger/fabric" TargetMode="Externa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hyperlink" Target="https://satoshiroundtable.slack.com/signup" TargetMode="External"/><Relationship Id="rId7" Type="http://schemas.openxmlformats.org/officeDocument/2006/relationships/hyperlink" Target="mailto:devendra.chaudhari@capgemini.com" TargetMode="External"/><Relationship Id="rId2" Type="http://schemas.openxmlformats.org/officeDocument/2006/relationships/hyperlink" Target="https://satoshiroundtable.slack.com/" TargetMode="External"/><Relationship Id="rId1" Type="http://schemas.openxmlformats.org/officeDocument/2006/relationships/slideLayout" Target="../slideLayouts/slideLayout9.xml"/><Relationship Id="rId6" Type="http://schemas.openxmlformats.org/officeDocument/2006/relationships/hyperlink" Target="mailto:bart.cant@capgemini.com" TargetMode="External"/><Relationship Id="rId5" Type="http://schemas.openxmlformats.org/officeDocument/2006/relationships/hyperlink" Target="https://troom.capgemini.com/sites/Bitcoin_and_blockchain/" TargetMode="External"/><Relationship Id="rId4" Type="http://schemas.openxmlformats.org/officeDocument/2006/relationships/hyperlink" Target="http://corporatedirectory.capgemini.com/"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developer.ibm.com/courses/all-courses/blockchain-for-developers" TargetMode="External"/><Relationship Id="rId2" Type="http://schemas.openxmlformats.org/officeDocument/2006/relationships/hyperlink" Target="https://github.com/hyperledger/fabric/blob/master/docs/protocol-spec.md" TargetMode="External"/><Relationship Id="rId1" Type="http://schemas.openxmlformats.org/officeDocument/2006/relationships/slideLayout" Target="../slideLayouts/slideLayout9.xml"/><Relationship Id="rId4" Type="http://schemas.openxmlformats.org/officeDocument/2006/relationships/hyperlink" Target="http://hyperledger-fabric.readthedocs.io/en/latest"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yperledger/fabric/tree/master/core/scc/lscc" TargetMode="External"/><Relationship Id="rId7" Type="http://schemas.openxmlformats.org/officeDocument/2006/relationships/hyperlink" Target="https://github.com/hyperledger/fabric/tree/master/core/scc/vscc"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github.com/hyperledger/fabric/tree/master/core/scc/escc" TargetMode="External"/><Relationship Id="rId5" Type="http://schemas.openxmlformats.org/officeDocument/2006/relationships/hyperlink" Target="https://github.com/hyperledger/fabric/tree/master/core/scc/qscc" TargetMode="External"/><Relationship Id="rId4" Type="http://schemas.openxmlformats.org/officeDocument/2006/relationships/hyperlink" Target="https://github.com/hyperledger/fabric/tree/master/core/scc/csc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hyperledger/fabric-sdk-node" TargetMode="External"/><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hyperlink" Target="https://github.com/hyperledger/fabric-sdk-go" TargetMode="External"/><Relationship Id="rId5" Type="http://schemas.openxmlformats.org/officeDocument/2006/relationships/hyperlink" Target="https://github.com/hyperledger/fabric-sdk-py" TargetMode="External"/><Relationship Id="rId4" Type="http://schemas.openxmlformats.org/officeDocument/2006/relationships/hyperlink" Target="https://github.com/hyperledger/fabric-sdk-java"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9.xml"/><Relationship Id="rId4" Type="http://schemas.openxmlformats.org/officeDocument/2006/relationships/hyperlink" Target="https://www.slideshare.net/dselman/hyperledger-composer-update-2017-040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0472" y="2857127"/>
            <a:ext cx="4392793" cy="1842463"/>
          </a:xfrm>
        </p:spPr>
        <p:txBody>
          <a:bodyPr/>
          <a:lstStyle/>
          <a:p>
            <a:r>
              <a:rPr lang="en-US" sz="2800" b="1" dirty="0" smtClean="0">
                <a:effectLst/>
              </a:rPr>
              <a:t>Technical Deep Dive into </a:t>
            </a:r>
            <a:r>
              <a:rPr lang="en-US" sz="2800" b="1" dirty="0" smtClean="0">
                <a:effectLst/>
                <a:latin typeface="+mj-lt"/>
              </a:rPr>
              <a:t>Hyperledger Fabric v1.0</a:t>
            </a:r>
            <a:br>
              <a:rPr lang="en-US" sz="2800" b="1" dirty="0" smtClean="0">
                <a:effectLst/>
                <a:latin typeface="+mj-lt"/>
              </a:rPr>
            </a:br>
            <a:r>
              <a:rPr lang="en-US" sz="2800" b="1" dirty="0" smtClean="0">
                <a:effectLst/>
                <a:latin typeface="+mj-lt"/>
              </a:rPr>
              <a:t/>
            </a:r>
            <a:br>
              <a:rPr lang="en-US" sz="2800" b="1" dirty="0" smtClean="0">
                <a:effectLst/>
                <a:latin typeface="+mj-lt"/>
              </a:rPr>
            </a:br>
            <a:r>
              <a:rPr lang="en-US" sz="2800" b="1" dirty="0" smtClean="0">
                <a:effectLst/>
                <a:latin typeface="+mj-lt"/>
              </a:rPr>
              <a:t/>
            </a:r>
            <a:br>
              <a:rPr lang="en-US" sz="2800" b="1" dirty="0" smtClean="0">
                <a:effectLst/>
                <a:latin typeface="+mj-lt"/>
              </a:rPr>
            </a:br>
            <a:r>
              <a:rPr lang="en-US" sz="1800" b="1" dirty="0" smtClean="0">
                <a:effectLst/>
                <a:latin typeface="+mj-lt"/>
              </a:rPr>
              <a:t/>
            </a:r>
            <a:br>
              <a:rPr lang="en-US" sz="1800" b="1" dirty="0" smtClean="0">
                <a:effectLst/>
                <a:latin typeface="+mj-lt"/>
              </a:rPr>
            </a:br>
            <a:r>
              <a:rPr lang="en-US" sz="1800" b="1" dirty="0" smtClean="0">
                <a:effectLst/>
                <a:latin typeface="+mj-lt"/>
              </a:rPr>
              <a:t/>
            </a:r>
            <a:br>
              <a:rPr lang="en-US" sz="1800" b="1" dirty="0" smtClean="0">
                <a:effectLst/>
                <a:latin typeface="+mj-lt"/>
              </a:rPr>
            </a:br>
            <a:r>
              <a:rPr lang="en-US" sz="1800" b="1" dirty="0" smtClean="0">
                <a:effectLst/>
                <a:latin typeface="+mj-lt"/>
              </a:rPr>
              <a:t>14 Nov 2017</a:t>
            </a:r>
            <a:r>
              <a:rPr lang="en-US" sz="2800" b="1" dirty="0" smtClean="0">
                <a:effectLst/>
                <a:latin typeface="+mj-lt"/>
              </a:rPr>
              <a:t/>
            </a:r>
            <a:br>
              <a:rPr lang="en-US" sz="2800" b="1" dirty="0" smtClean="0">
                <a:effectLst/>
                <a:latin typeface="+mj-lt"/>
              </a:rPr>
            </a:br>
            <a:r>
              <a:rPr lang="en-US" sz="2800" b="1" dirty="0" smtClean="0">
                <a:effectLst/>
                <a:latin typeface="+mj-lt"/>
              </a:rPr>
              <a:t/>
            </a:r>
            <a:br>
              <a:rPr lang="en-US" sz="2800" b="1" dirty="0" smtClean="0">
                <a:effectLst/>
                <a:latin typeface="+mj-lt"/>
              </a:rPr>
            </a:br>
            <a:r>
              <a:rPr lang="en-US" sz="2800" b="1" dirty="0">
                <a:effectLst/>
                <a:latin typeface="+mj-lt"/>
              </a:rPr>
              <a:t> </a:t>
            </a:r>
            <a:r>
              <a:rPr lang="en-US" sz="3600" b="1" dirty="0" smtClean="0">
                <a:effectLst/>
              </a:rPr>
              <a:t/>
            </a:r>
            <a:br>
              <a:rPr lang="en-US" sz="3600" b="1" dirty="0" smtClean="0">
                <a:effectLst/>
              </a:rPr>
            </a:br>
            <a:r>
              <a:rPr lang="fr-FR" sz="2800" dirty="0">
                <a:latin typeface="+mj-lt"/>
              </a:rPr>
              <a:t/>
            </a:r>
            <a:br>
              <a:rPr lang="fr-FR" sz="2800" dirty="0">
                <a:latin typeface="+mj-lt"/>
              </a:rPr>
            </a:br>
            <a:r>
              <a:rPr lang="fr-FR" sz="2800" dirty="0" smtClean="0">
                <a:latin typeface="+mj-lt"/>
              </a:rPr>
              <a:t/>
            </a:r>
            <a:br>
              <a:rPr lang="fr-FR" sz="2800" dirty="0" smtClean="0">
                <a:latin typeface="+mj-lt"/>
              </a:rPr>
            </a:br>
            <a:endParaRPr lang="fr-FR" sz="2800" i="1" dirty="0">
              <a:latin typeface="+mj-lt"/>
            </a:endParaRPr>
          </a:p>
        </p:txBody>
      </p:sp>
      <p:pic>
        <p:nvPicPr>
          <p:cNvPr id="252930" name="Picture 2" descr="http://stainlesschain.co/wp-content/uploads/2015/04/shiny_chain_400_clr_44011.png"/>
          <p:cNvPicPr>
            <a:picLocks noChangeAspect="1" noChangeArrowheads="1"/>
          </p:cNvPicPr>
          <p:nvPr/>
        </p:nvPicPr>
        <p:blipFill>
          <a:blip r:embed="rId3" cstate="print"/>
          <a:srcRect/>
          <a:stretch>
            <a:fillRect/>
          </a:stretch>
        </p:blipFill>
        <p:spPr bwMode="auto">
          <a:xfrm>
            <a:off x="6249144" y="3681028"/>
            <a:ext cx="3810000" cy="2143125"/>
          </a:xfrm>
          <a:prstGeom prst="rect">
            <a:avLst/>
          </a:prstGeom>
          <a:noFill/>
        </p:spPr>
      </p:pic>
    </p:spTree>
    <p:extLst>
      <p:ext uri="{BB962C8B-B14F-4D97-AF65-F5344CB8AC3E}">
        <p14:creationId xmlns:p14="http://schemas.microsoft.com/office/powerpoint/2010/main" val="567058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Hyperledger</a:t>
            </a:r>
            <a:r>
              <a:rPr lang="en-US" dirty="0" smtClean="0"/>
              <a:t> Fabric Vs </a:t>
            </a:r>
            <a:r>
              <a:rPr lang="en-US" dirty="0" err="1" smtClean="0"/>
              <a:t>Ehtereum</a:t>
            </a:r>
            <a:r>
              <a:rPr lang="en-US" dirty="0" smtClean="0"/>
              <a:t> Vs Ripple Vs </a:t>
            </a:r>
            <a:r>
              <a:rPr lang="en-US" dirty="0" err="1" smtClean="0"/>
              <a:t>Bitcoin</a:t>
            </a:r>
            <a:endParaRPr lang="en-US" dirty="0"/>
          </a:p>
        </p:txBody>
      </p:sp>
      <p:graphicFrame>
        <p:nvGraphicFramePr>
          <p:cNvPr id="5" name="Table 4"/>
          <p:cNvGraphicFramePr>
            <a:graphicFrameLocks noGrp="1"/>
          </p:cNvGraphicFramePr>
          <p:nvPr/>
        </p:nvGraphicFramePr>
        <p:xfrm>
          <a:off x="1003300" y="1388687"/>
          <a:ext cx="7835900" cy="4773986"/>
        </p:xfrm>
        <a:graphic>
          <a:graphicData uri="http://schemas.openxmlformats.org/drawingml/2006/table">
            <a:tbl>
              <a:tblPr/>
              <a:tblGrid>
                <a:gridCol w="1556568"/>
                <a:gridCol w="1344308"/>
                <a:gridCol w="1547723"/>
                <a:gridCol w="1768826"/>
                <a:gridCol w="1618475"/>
              </a:tblGrid>
              <a:tr h="406826">
                <a:tc>
                  <a:txBody>
                    <a:bodyPr/>
                    <a:lstStyle/>
                    <a:p>
                      <a:pPr algn="l" fontAlgn="b"/>
                      <a:r>
                        <a:rPr lang="en-US" sz="1100" b="0" i="0" u="none" strike="noStrike">
                          <a:solidFill>
                            <a:srgbClr val="111111"/>
                          </a:solidFill>
                          <a:latin typeface="Inherit"/>
                        </a:rPr>
                        <a:t> </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1" i="0" u="none" strike="noStrike">
                          <a:solidFill>
                            <a:srgbClr val="111111"/>
                          </a:solidFill>
                          <a:latin typeface="Inherit"/>
                        </a:rPr>
                        <a:t>Hyperledger Fabric</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1" i="0" u="none" strike="noStrike">
                          <a:solidFill>
                            <a:srgbClr val="111111"/>
                          </a:solidFill>
                          <a:latin typeface="Inherit"/>
                        </a:rPr>
                        <a:t>Ethereum</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6350" cap="flat" cmpd="sng" algn="ctr">
                      <a:solidFill>
                        <a:srgbClr val="A00300"/>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1" i="0" u="none" strike="noStrike">
                          <a:solidFill>
                            <a:srgbClr val="111111"/>
                          </a:solidFill>
                          <a:latin typeface="Inherit"/>
                        </a:rPr>
                        <a:t>Ripple</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6350" cap="flat" cmpd="sng" algn="ctr">
                      <a:solidFill>
                        <a:srgbClr val="300400"/>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1" i="0" u="none" strike="noStrike">
                          <a:solidFill>
                            <a:srgbClr val="111111"/>
                          </a:solidFill>
                          <a:latin typeface="Inherit"/>
                        </a:rPr>
                        <a:t>Bitcoin</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A00400"/>
                      </a:solidFill>
                      <a:prstDash val="solid"/>
                      <a:round/>
                      <a:headEnd type="none" w="med" len="med"/>
                      <a:tailEnd type="none" w="med" len="med"/>
                    </a:lnR>
                    <a:lnT w="6350" cap="flat" cmpd="sng" algn="ctr">
                      <a:solidFill>
                        <a:srgbClr val="900400"/>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r>
              <a:tr h="606089">
                <a:tc>
                  <a:txBody>
                    <a:bodyPr/>
                    <a:lstStyle/>
                    <a:p>
                      <a:pPr algn="l" fontAlgn="b"/>
                      <a:r>
                        <a:rPr lang="en-US" sz="1100" b="0" i="0" u="none" strike="noStrike">
                          <a:solidFill>
                            <a:srgbClr val="111111"/>
                          </a:solidFill>
                          <a:latin typeface="Inherit"/>
                        </a:rPr>
                        <a:t>Description of Platform</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General purpose Blockchain</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General purpose Blockchain</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Payments Blockchain</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Payments Blockchain</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202800"/>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r>
              <a:tr h="506458">
                <a:tc>
                  <a:txBody>
                    <a:bodyPr/>
                    <a:lstStyle/>
                    <a:p>
                      <a:pPr algn="l" fontAlgn="b"/>
                      <a:r>
                        <a:rPr lang="en-US" sz="1100" b="0" i="0" u="none" strike="noStrike">
                          <a:solidFill>
                            <a:srgbClr val="111111"/>
                          </a:solidFill>
                          <a:latin typeface="Inherit"/>
                        </a:rPr>
                        <a:t>Governance</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Linux Foundation</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Ethereum Developers</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Ripple Labs</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Bitcoin Developers</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606200"/>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r>
              <a:tr h="365314">
                <a:tc>
                  <a:txBody>
                    <a:bodyPr/>
                    <a:lstStyle/>
                    <a:p>
                      <a:pPr algn="l" fontAlgn="b"/>
                      <a:r>
                        <a:rPr lang="en-US" sz="1100" b="0" i="0" u="none" strike="noStrike">
                          <a:solidFill>
                            <a:srgbClr val="111111"/>
                          </a:solidFill>
                          <a:latin typeface="Inherit"/>
                        </a:rPr>
                        <a:t>Currency</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None</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Ether</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XRP</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BTC</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D08401"/>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r>
              <a:tr h="373616">
                <a:tc>
                  <a:txBody>
                    <a:bodyPr/>
                    <a:lstStyle/>
                    <a:p>
                      <a:pPr algn="l" fontAlgn="b"/>
                      <a:r>
                        <a:rPr lang="en-US" sz="1100" b="0" i="0" u="none" strike="noStrike">
                          <a:solidFill>
                            <a:srgbClr val="111111"/>
                          </a:solidFill>
                          <a:latin typeface="Inherit"/>
                        </a:rPr>
                        <a:t>Mining Reward</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N/A</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Yes</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No</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Yes</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D08301"/>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r>
              <a:tr h="440037">
                <a:tc>
                  <a:txBody>
                    <a:bodyPr/>
                    <a:lstStyle/>
                    <a:p>
                      <a:pPr algn="l" fontAlgn="b"/>
                      <a:r>
                        <a:rPr lang="en-US" sz="1100" b="0" i="0" u="none" strike="noStrike">
                          <a:solidFill>
                            <a:srgbClr val="111111"/>
                          </a:solidFill>
                          <a:latin typeface="Inherit"/>
                        </a:rPr>
                        <a:t>State</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Key-value database</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Account data</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None</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Transaction data</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D06900"/>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r>
              <a:tr h="606089">
                <a:tc>
                  <a:txBody>
                    <a:bodyPr/>
                    <a:lstStyle/>
                    <a:p>
                      <a:pPr algn="l" fontAlgn="b"/>
                      <a:r>
                        <a:rPr lang="en-US" sz="1100" b="0" i="0" u="none" strike="noStrike">
                          <a:solidFill>
                            <a:srgbClr val="111111"/>
                          </a:solidFill>
                          <a:latin typeface="Inherit"/>
                        </a:rPr>
                        <a:t>Consensus Network</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Pluggable : Solo/Kafka/SBFT</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Mining</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Ripple Protocol</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Mining</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606D00"/>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r>
              <a:tr h="298893">
                <a:tc>
                  <a:txBody>
                    <a:bodyPr/>
                    <a:lstStyle/>
                    <a:p>
                      <a:pPr algn="l" fontAlgn="b"/>
                      <a:r>
                        <a:rPr lang="en-US" sz="1100" b="0" i="0" u="none" strike="noStrike">
                          <a:solidFill>
                            <a:srgbClr val="111111"/>
                          </a:solidFill>
                          <a:latin typeface="Inherit"/>
                        </a:rPr>
                        <a:t>Network</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Private</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Public or Private</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Public</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Public</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506F00"/>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2F2F2"/>
                    </a:solidFill>
                  </a:tcPr>
                </a:tc>
              </a:tr>
              <a:tr h="348708">
                <a:tc>
                  <a:txBody>
                    <a:bodyPr/>
                    <a:lstStyle/>
                    <a:p>
                      <a:pPr algn="l" fontAlgn="b"/>
                      <a:r>
                        <a:rPr lang="en-US" sz="1100" b="0" i="0" u="none" strike="noStrike">
                          <a:solidFill>
                            <a:srgbClr val="111111"/>
                          </a:solidFill>
                          <a:latin typeface="Inherit"/>
                        </a:rPr>
                        <a:t>Privacy</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Open to Private</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Open</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Open</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111111"/>
                          </a:solidFill>
                          <a:latin typeface="Inherit"/>
                        </a:rPr>
                        <a:t>Open</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508101"/>
                      </a:solidFill>
                      <a:prstDash val="solid"/>
                      <a:round/>
                      <a:headEnd type="none" w="med" len="med"/>
                      <a:tailEnd type="none" w="med" len="med"/>
                    </a:lnR>
                    <a:lnT w="12700"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r>
              <a:tr h="821956">
                <a:tc>
                  <a:txBody>
                    <a:bodyPr/>
                    <a:lstStyle/>
                    <a:p>
                      <a:pPr algn="l" fontAlgn="b"/>
                      <a:r>
                        <a:rPr lang="en-US" sz="1100" b="0" i="0" u="none" strike="noStrike">
                          <a:solidFill>
                            <a:srgbClr val="111111"/>
                          </a:solidFill>
                          <a:latin typeface="Inherit"/>
                        </a:rPr>
                        <a:t>Smart Contracts</a:t>
                      </a:r>
                    </a:p>
                  </a:txBody>
                  <a:tcPr marL="67134" marR="7459" marT="7459" marB="0" anchor="b">
                    <a:lnL w="6350" cap="flat" cmpd="sng" algn="ctr">
                      <a:solidFill>
                        <a:srgbClr val="000000"/>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Multiple programming languages like Java, GO.</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‘Solidity’ programming language</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111111"/>
                          </a:solidFill>
                          <a:latin typeface="Inherit"/>
                        </a:rPr>
                        <a:t>None</a:t>
                      </a:r>
                    </a:p>
                  </a:txBody>
                  <a:tcPr marL="67134" marR="7459" marT="7459" marB="0" anchor="b">
                    <a:lnL w="12700"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EEEEEE"/>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111111"/>
                          </a:solidFill>
                          <a:latin typeface="Inherit"/>
                        </a:rPr>
                        <a:t>Possible, but not obvious</a:t>
                      </a:r>
                    </a:p>
                  </a:txBody>
                  <a:tcPr marL="67134" marR="7459" marT="7459" marB="0" anchor="b">
                    <a:lnL w="12700" cap="flat" cmpd="sng" algn="ctr">
                      <a:solidFill>
                        <a:srgbClr val="EEEEEE"/>
                      </a:solidFill>
                      <a:prstDash val="solid"/>
                      <a:round/>
                      <a:headEnd type="none" w="med" len="med"/>
                      <a:tailEnd type="none" w="med" len="med"/>
                    </a:lnL>
                    <a:lnR w="6350" cap="flat" cmpd="sng" algn="ctr">
                      <a:solidFill>
                        <a:srgbClr val="308801"/>
                      </a:solidFill>
                      <a:prstDash val="solid"/>
                      <a:round/>
                      <a:headEnd type="none" w="med" len="med"/>
                      <a:tailEnd type="none" w="med" len="med"/>
                    </a:lnR>
                    <a:lnT w="12700" cap="flat" cmpd="sng" algn="ctr">
                      <a:solidFill>
                        <a:srgbClr val="EEEEEE"/>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Composer Runtime Components</a:t>
            </a:r>
            <a:endParaRPr lang="en-US" dirty="0"/>
          </a:p>
        </p:txBody>
      </p:sp>
      <p:pic>
        <p:nvPicPr>
          <p:cNvPr id="243714" name="Picture 2"/>
          <p:cNvPicPr>
            <a:picLocks noChangeAspect="1" noChangeArrowheads="1"/>
          </p:cNvPicPr>
          <p:nvPr/>
        </p:nvPicPr>
        <p:blipFill>
          <a:blip r:embed="rId3" cstate="print"/>
          <a:srcRect/>
          <a:stretch>
            <a:fillRect/>
          </a:stretch>
        </p:blipFill>
        <p:spPr bwMode="auto">
          <a:xfrm>
            <a:off x="714375" y="1838325"/>
            <a:ext cx="6934200" cy="4400550"/>
          </a:xfrm>
          <a:prstGeom prst="rect">
            <a:avLst/>
          </a:prstGeom>
          <a:noFill/>
          <a:ln w="9525">
            <a:noFill/>
            <a:miter lim="800000"/>
            <a:headEnd/>
            <a:tailEnd/>
          </a:ln>
        </p:spPr>
      </p:pic>
      <p:sp>
        <p:nvSpPr>
          <p:cNvPr id="6" name="Rectangle 5"/>
          <p:cNvSpPr/>
          <p:nvPr/>
        </p:nvSpPr>
        <p:spPr>
          <a:xfrm>
            <a:off x="542925" y="1209675"/>
            <a:ext cx="9086850" cy="384721"/>
          </a:xfrm>
          <a:prstGeom prst="rect">
            <a:avLst/>
          </a:prstGeom>
        </p:spPr>
        <p:txBody>
          <a:bodyPr wrap="square">
            <a:spAutoFit/>
          </a:bodyPr>
          <a:lstStyle/>
          <a:p>
            <a:r>
              <a:rPr lang="en-US" dirty="0" smtClean="0">
                <a:hlinkClick r:id="rId4"/>
              </a:rPr>
              <a:t>https://github.com/hyperledger/composer/tree/master/packages/composer-runtime</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Composer Connector and Blockchain Platform</a:t>
            </a:r>
            <a:endParaRPr lang="en-US" dirty="0"/>
          </a:p>
        </p:txBody>
      </p:sp>
      <p:pic>
        <p:nvPicPr>
          <p:cNvPr id="242690" name="Picture 2"/>
          <p:cNvPicPr>
            <a:picLocks noChangeAspect="1" noChangeArrowheads="1"/>
          </p:cNvPicPr>
          <p:nvPr/>
        </p:nvPicPr>
        <p:blipFill>
          <a:blip r:embed="rId3" cstate="print"/>
          <a:srcRect/>
          <a:stretch>
            <a:fillRect/>
          </a:stretch>
        </p:blipFill>
        <p:spPr bwMode="auto">
          <a:xfrm>
            <a:off x="714375" y="1216017"/>
            <a:ext cx="5910263" cy="5132396"/>
          </a:xfrm>
          <a:prstGeom prst="rect">
            <a:avLst/>
          </a:prstGeom>
          <a:noFill/>
          <a:ln w="9525">
            <a:noFill/>
            <a:miter lim="800000"/>
            <a:headEnd/>
            <a:tailEnd/>
          </a:ln>
        </p:spPr>
      </p:pic>
      <p:sp>
        <p:nvSpPr>
          <p:cNvPr id="4" name="Rectangle 3"/>
          <p:cNvSpPr/>
          <p:nvPr/>
        </p:nvSpPr>
        <p:spPr>
          <a:xfrm>
            <a:off x="7029450" y="1381125"/>
            <a:ext cx="2390775" cy="2246769"/>
          </a:xfrm>
          <a:prstGeom prst="rect">
            <a:avLst/>
          </a:prstGeom>
        </p:spPr>
        <p:txBody>
          <a:bodyPr wrap="square">
            <a:spAutoFit/>
          </a:bodyPr>
          <a:lstStyle/>
          <a:p>
            <a:r>
              <a:rPr lang="en-US" sz="1400" b="1" dirty="0" smtClean="0">
                <a:solidFill>
                  <a:srgbClr val="FF0000"/>
                </a:solidFill>
              </a:rPr>
              <a:t>Note</a:t>
            </a:r>
            <a:r>
              <a:rPr lang="en-US" sz="1400" dirty="0" smtClean="0"/>
              <a:t> that there is a restriction currently for connection profiles to hlfv1. Although you can add multiple orderers to a connection profile, only the first one will receive the request. This is a limitation of the Hyperledger Fabric Node SDK.</a:t>
            </a:r>
            <a:endParaRPr lang="en-US" sz="14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Composer REST Server – Client Authentication</a:t>
            </a:r>
            <a:endParaRPr lang="en-US" dirty="0"/>
          </a:p>
        </p:txBody>
      </p:sp>
      <p:pic>
        <p:nvPicPr>
          <p:cNvPr id="555010" name="Picture 2"/>
          <p:cNvPicPr>
            <a:picLocks noChangeAspect="1" noChangeArrowheads="1"/>
          </p:cNvPicPr>
          <p:nvPr/>
        </p:nvPicPr>
        <p:blipFill>
          <a:blip r:embed="rId3" cstate="print"/>
          <a:srcRect/>
          <a:stretch>
            <a:fillRect/>
          </a:stretch>
        </p:blipFill>
        <p:spPr bwMode="auto">
          <a:xfrm>
            <a:off x="1779036" y="1219199"/>
            <a:ext cx="4793214" cy="5057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Hyperledger Composer Playground Web UI</a:t>
            </a:r>
            <a:endParaRPr lang="en-US" dirty="0"/>
          </a:p>
        </p:txBody>
      </p:sp>
      <p:pic>
        <p:nvPicPr>
          <p:cNvPr id="241667" name="Picture 3"/>
          <p:cNvPicPr>
            <a:picLocks noChangeAspect="1" noChangeArrowheads="1"/>
          </p:cNvPicPr>
          <p:nvPr/>
        </p:nvPicPr>
        <p:blipFill>
          <a:blip r:embed="rId3" cstate="print"/>
          <a:srcRect/>
          <a:stretch>
            <a:fillRect/>
          </a:stretch>
        </p:blipFill>
        <p:spPr bwMode="auto">
          <a:xfrm>
            <a:off x="323849" y="1443725"/>
            <a:ext cx="9153525" cy="47760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Business Network</a:t>
            </a:r>
            <a:endParaRPr lang="en-US" dirty="0"/>
          </a:p>
        </p:txBody>
      </p:sp>
      <p:pic>
        <p:nvPicPr>
          <p:cNvPr id="249858" name="Picture 2"/>
          <p:cNvPicPr>
            <a:picLocks noChangeAspect="1" noChangeArrowheads="1"/>
          </p:cNvPicPr>
          <p:nvPr/>
        </p:nvPicPr>
        <p:blipFill>
          <a:blip r:embed="rId3" cstate="print"/>
          <a:srcRect/>
          <a:stretch>
            <a:fillRect/>
          </a:stretch>
        </p:blipFill>
        <p:spPr bwMode="auto">
          <a:xfrm>
            <a:off x="385312" y="1419225"/>
            <a:ext cx="9120637" cy="49053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 Auction Business Network with Playground</a:t>
            </a:r>
            <a:endParaRPr lang="en-US" dirty="0"/>
          </a:p>
        </p:txBody>
      </p:sp>
      <p:pic>
        <p:nvPicPr>
          <p:cNvPr id="250882" name="Picture 2"/>
          <p:cNvPicPr>
            <a:picLocks noChangeAspect="1" noChangeArrowheads="1"/>
          </p:cNvPicPr>
          <p:nvPr/>
        </p:nvPicPr>
        <p:blipFill>
          <a:blip r:embed="rId3" cstate="print"/>
          <a:srcRect/>
          <a:stretch>
            <a:fillRect/>
          </a:stretch>
        </p:blipFill>
        <p:spPr bwMode="auto">
          <a:xfrm>
            <a:off x="287321" y="1524000"/>
            <a:ext cx="9380554" cy="4676775"/>
          </a:xfrm>
          <a:prstGeom prst="rect">
            <a:avLst/>
          </a:prstGeom>
          <a:noFill/>
          <a:ln w="9525">
            <a:noFill/>
            <a:miter lim="800000"/>
            <a:headEnd/>
            <a:tailEnd/>
          </a:ln>
        </p:spPr>
      </p:pic>
      <p:sp>
        <p:nvSpPr>
          <p:cNvPr id="5" name="Rectangle 4"/>
          <p:cNvSpPr/>
          <p:nvPr/>
        </p:nvSpPr>
        <p:spPr>
          <a:xfrm>
            <a:off x="819150" y="1066800"/>
            <a:ext cx="9086850" cy="384721"/>
          </a:xfrm>
          <a:prstGeom prst="rect">
            <a:avLst/>
          </a:prstGeom>
        </p:spPr>
        <p:txBody>
          <a:bodyPr wrap="square">
            <a:spAutoFit/>
          </a:bodyPr>
          <a:lstStyle/>
          <a:p>
            <a:r>
              <a:rPr lang="en-US" dirty="0" smtClean="0">
                <a:hlinkClick r:id="rId4"/>
              </a:rPr>
              <a:t>https://composer-playground.mybluemix.net</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Car Auction Business Network with Playground</a:t>
            </a:r>
            <a:endParaRPr lang="en-US" dirty="0"/>
          </a:p>
        </p:txBody>
      </p:sp>
      <p:pic>
        <p:nvPicPr>
          <p:cNvPr id="251906" name="Picture 2"/>
          <p:cNvPicPr>
            <a:picLocks noChangeAspect="1" noChangeArrowheads="1"/>
          </p:cNvPicPr>
          <p:nvPr/>
        </p:nvPicPr>
        <p:blipFill>
          <a:blip r:embed="rId3" cstate="print"/>
          <a:srcRect/>
          <a:stretch>
            <a:fillRect/>
          </a:stretch>
        </p:blipFill>
        <p:spPr bwMode="auto">
          <a:xfrm>
            <a:off x="385189" y="1485900"/>
            <a:ext cx="9196961" cy="468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Participants in a HLF Blockchain Network</a:t>
            </a:r>
            <a:endParaRPr lang="en-US" dirty="0"/>
          </a:p>
        </p:txBody>
      </p:sp>
      <p:grpSp>
        <p:nvGrpSpPr>
          <p:cNvPr id="143" name="Group 825"/>
          <p:cNvGrpSpPr/>
          <p:nvPr/>
        </p:nvGrpSpPr>
        <p:grpSpPr>
          <a:xfrm>
            <a:off x="6011341" y="1401910"/>
            <a:ext cx="1324839" cy="868917"/>
            <a:chOff x="0" y="0"/>
            <a:chExt cx="1324837" cy="868915"/>
          </a:xfrm>
        </p:grpSpPr>
        <p:sp>
          <p:nvSpPr>
            <p:cNvPr id="144" name="Shape 823"/>
            <p:cNvSpPr/>
            <p:nvPr/>
          </p:nvSpPr>
          <p:spPr>
            <a:xfrm>
              <a:off x="0" y="0"/>
              <a:ext cx="1324837" cy="868915"/>
            </a:xfrm>
            <a:prstGeom prst="roundRect">
              <a:avLst>
                <a:gd name="adj" fmla="val 16667"/>
              </a:avLst>
            </a:prstGeom>
            <a:noFill/>
            <a:ln w="9525" cap="flat">
              <a:solidFill>
                <a:srgbClr val="4A7EBB"/>
              </a:solidFill>
              <a:prstDash val="solid"/>
              <a:round/>
            </a:ln>
            <a:effectLst/>
          </p:spPr>
          <p:txBody>
            <a:bodyPr wrap="square" lIns="45719" tIns="45719" rIns="45719" bIns="45719" numCol="1" anchor="ctr">
              <a:noAutofit/>
            </a:bodyPr>
            <a:lstStyle/>
            <a:p>
              <a:pPr algn="ctr">
                <a:defRPr sz="1200">
                  <a:solidFill>
                    <a:schemeClr val="accent1"/>
                  </a:solidFill>
                  <a:latin typeface="Helvetica Neue"/>
                  <a:ea typeface="Helvetica Neue"/>
                  <a:cs typeface="Helvetica Neue"/>
                  <a:sym typeface="Helvetica Neue"/>
                </a:defRPr>
              </a:pPr>
              <a:endParaRPr>
                <a:solidFill>
                  <a:schemeClr val="tx1">
                    <a:lumMod val="75000"/>
                    <a:lumOff val="25000"/>
                  </a:schemeClr>
                </a:solidFill>
              </a:endParaRPr>
            </a:p>
          </p:txBody>
        </p:sp>
        <p:sp>
          <p:nvSpPr>
            <p:cNvPr id="145" name="Shape 824"/>
            <p:cNvSpPr/>
            <p:nvPr/>
          </p:nvSpPr>
          <p:spPr>
            <a:xfrm>
              <a:off x="42417" y="203627"/>
              <a:ext cx="1240003"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1200">
                  <a:solidFill>
                    <a:schemeClr val="accent1"/>
                  </a:solidFill>
                  <a:latin typeface="Helvetica Neue"/>
                  <a:ea typeface="Helvetica Neue"/>
                  <a:cs typeface="Helvetica Neue"/>
                  <a:sym typeface="Helvetica Neue"/>
                </a:defRPr>
              </a:pPr>
              <a:r>
                <a:rPr dirty="0">
                  <a:solidFill>
                    <a:schemeClr val="tx1">
                      <a:lumMod val="75000"/>
                      <a:lumOff val="25000"/>
                    </a:schemeClr>
                  </a:solidFill>
                </a:rPr>
                <a:t>Blockchain</a:t>
              </a:r>
            </a:p>
            <a:p>
              <a:pPr algn="ctr">
                <a:defRPr sz="1200">
                  <a:solidFill>
                    <a:schemeClr val="accent1"/>
                  </a:solidFill>
                  <a:latin typeface="Helvetica Neue"/>
                  <a:ea typeface="Helvetica Neue"/>
                  <a:cs typeface="Helvetica Neue"/>
                  <a:sym typeface="Helvetica Neue"/>
                </a:defRPr>
              </a:pPr>
              <a:r>
                <a:rPr dirty="0">
                  <a:solidFill>
                    <a:schemeClr val="tx1">
                      <a:lumMod val="75000"/>
                      <a:lumOff val="25000"/>
                    </a:schemeClr>
                  </a:solidFill>
                </a:rPr>
                <a:t>User</a:t>
              </a:r>
            </a:p>
          </p:txBody>
        </p:sp>
      </p:grpSp>
      <p:grpSp>
        <p:nvGrpSpPr>
          <p:cNvPr id="146" name="Group 828"/>
          <p:cNvGrpSpPr/>
          <p:nvPr/>
        </p:nvGrpSpPr>
        <p:grpSpPr>
          <a:xfrm>
            <a:off x="7371501" y="2545703"/>
            <a:ext cx="1299019" cy="871753"/>
            <a:chOff x="0" y="0"/>
            <a:chExt cx="1299018" cy="871751"/>
          </a:xfrm>
        </p:grpSpPr>
        <p:sp>
          <p:nvSpPr>
            <p:cNvPr id="147" name="Shape 826"/>
            <p:cNvSpPr/>
            <p:nvPr/>
          </p:nvSpPr>
          <p:spPr>
            <a:xfrm>
              <a:off x="0" y="0"/>
              <a:ext cx="1299018" cy="871751"/>
            </a:xfrm>
            <a:prstGeom prst="roundRect">
              <a:avLst>
                <a:gd name="adj" fmla="val 16667"/>
              </a:avLst>
            </a:prstGeom>
            <a:noFill/>
            <a:ln w="9525" cap="flat">
              <a:solidFill>
                <a:srgbClr val="4A7EBB"/>
              </a:solidFill>
              <a:prstDash val="solid"/>
              <a:round/>
            </a:ln>
            <a:effectLst/>
          </p:spPr>
          <p:txBody>
            <a:bodyPr wrap="square" lIns="45719" tIns="45719" rIns="45719" bIns="45719" numCol="1" anchor="ctr">
              <a:noAutofit/>
            </a:bodyPr>
            <a:lstStyle/>
            <a:p>
              <a:pPr algn="ctr">
                <a:defRPr sz="1200">
                  <a:solidFill>
                    <a:schemeClr val="accent1"/>
                  </a:solidFill>
                  <a:latin typeface="Helvetica Neue"/>
                  <a:ea typeface="Helvetica Neue"/>
                  <a:cs typeface="Helvetica Neue"/>
                  <a:sym typeface="Helvetica Neue"/>
                </a:defRPr>
              </a:pPr>
              <a:endParaRPr>
                <a:solidFill>
                  <a:schemeClr val="tx1">
                    <a:lumMod val="75000"/>
                    <a:lumOff val="25000"/>
                  </a:schemeClr>
                </a:solidFill>
              </a:endParaRPr>
            </a:p>
          </p:txBody>
        </p:sp>
        <p:sp>
          <p:nvSpPr>
            <p:cNvPr id="148" name="Shape 827"/>
            <p:cNvSpPr/>
            <p:nvPr/>
          </p:nvSpPr>
          <p:spPr>
            <a:xfrm>
              <a:off x="42554" y="205044"/>
              <a:ext cx="1213909"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chemeClr val="accent1"/>
                  </a:solidFill>
                  <a:latin typeface="Helvetica Neue"/>
                  <a:ea typeface="Helvetica Neue"/>
                  <a:cs typeface="Helvetica Neue"/>
                  <a:sym typeface="Helvetica Neue"/>
                </a:defRPr>
              </a:lvl1pPr>
            </a:lstStyle>
            <a:p>
              <a:r>
                <a:rPr>
                  <a:solidFill>
                    <a:schemeClr val="tx1">
                      <a:lumMod val="75000"/>
                      <a:lumOff val="25000"/>
                    </a:schemeClr>
                  </a:solidFill>
                </a:rPr>
                <a:t>Certificate Authority</a:t>
              </a:r>
            </a:p>
          </p:txBody>
        </p:sp>
      </p:grpSp>
      <p:grpSp>
        <p:nvGrpSpPr>
          <p:cNvPr id="149" name="Group 831"/>
          <p:cNvGrpSpPr/>
          <p:nvPr/>
        </p:nvGrpSpPr>
        <p:grpSpPr>
          <a:xfrm>
            <a:off x="1050347" y="3309825"/>
            <a:ext cx="1299020" cy="868917"/>
            <a:chOff x="0" y="0"/>
            <a:chExt cx="1299018" cy="868915"/>
          </a:xfrm>
        </p:grpSpPr>
        <p:sp>
          <p:nvSpPr>
            <p:cNvPr id="150" name="Shape 829"/>
            <p:cNvSpPr/>
            <p:nvPr/>
          </p:nvSpPr>
          <p:spPr>
            <a:xfrm>
              <a:off x="0" y="0"/>
              <a:ext cx="1299018" cy="868915"/>
            </a:xfrm>
            <a:prstGeom prst="roundRect">
              <a:avLst>
                <a:gd name="adj" fmla="val 16667"/>
              </a:avLst>
            </a:prstGeom>
            <a:noFill/>
            <a:ln w="9525" cap="flat">
              <a:solidFill>
                <a:srgbClr val="4A7EBB"/>
              </a:solidFill>
              <a:prstDash val="solid"/>
              <a:round/>
            </a:ln>
            <a:effectLst/>
          </p:spPr>
          <p:txBody>
            <a:bodyPr wrap="square" lIns="45719" tIns="45719" rIns="45719" bIns="45719" numCol="1" anchor="ctr">
              <a:noAutofit/>
            </a:bodyPr>
            <a:lstStyle/>
            <a:p>
              <a:pPr algn="ctr">
                <a:defRPr sz="1200">
                  <a:solidFill>
                    <a:schemeClr val="accent1"/>
                  </a:solidFill>
                  <a:latin typeface="Helvetica Neue"/>
                  <a:ea typeface="Helvetica Neue"/>
                  <a:cs typeface="Helvetica Neue"/>
                  <a:sym typeface="Helvetica Neue"/>
                </a:defRPr>
              </a:pPr>
              <a:endParaRPr>
                <a:solidFill>
                  <a:schemeClr val="tx1">
                    <a:lumMod val="75000"/>
                    <a:lumOff val="25000"/>
                  </a:schemeClr>
                </a:solidFill>
              </a:endParaRPr>
            </a:p>
          </p:txBody>
        </p:sp>
        <p:sp>
          <p:nvSpPr>
            <p:cNvPr id="151" name="Shape 830"/>
            <p:cNvSpPr/>
            <p:nvPr/>
          </p:nvSpPr>
          <p:spPr>
            <a:xfrm>
              <a:off x="42416" y="203627"/>
              <a:ext cx="1214185"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chemeClr val="accent1"/>
                  </a:solidFill>
                  <a:latin typeface="Helvetica Neue"/>
                  <a:ea typeface="Helvetica Neue"/>
                  <a:cs typeface="Helvetica Neue"/>
                  <a:sym typeface="Helvetica Neue"/>
                </a:defRPr>
              </a:lvl1pPr>
            </a:lstStyle>
            <a:p>
              <a:r>
                <a:rPr dirty="0">
                  <a:solidFill>
                    <a:schemeClr val="tx1">
                      <a:lumMod val="75000"/>
                      <a:lumOff val="25000"/>
                    </a:schemeClr>
                  </a:solidFill>
                </a:rPr>
                <a:t>Blockchain Developer</a:t>
              </a:r>
            </a:p>
          </p:txBody>
        </p:sp>
      </p:grpSp>
      <p:grpSp>
        <p:nvGrpSpPr>
          <p:cNvPr id="152" name="Group 834"/>
          <p:cNvGrpSpPr/>
          <p:nvPr/>
        </p:nvGrpSpPr>
        <p:grpSpPr>
          <a:xfrm>
            <a:off x="2127526" y="5446763"/>
            <a:ext cx="1324838" cy="868916"/>
            <a:chOff x="0" y="0"/>
            <a:chExt cx="1324837" cy="868915"/>
          </a:xfrm>
        </p:grpSpPr>
        <p:sp>
          <p:nvSpPr>
            <p:cNvPr id="153" name="Shape 832"/>
            <p:cNvSpPr/>
            <p:nvPr/>
          </p:nvSpPr>
          <p:spPr>
            <a:xfrm>
              <a:off x="0" y="0"/>
              <a:ext cx="1324837" cy="868915"/>
            </a:xfrm>
            <a:prstGeom prst="roundRect">
              <a:avLst>
                <a:gd name="adj" fmla="val 16667"/>
              </a:avLst>
            </a:prstGeom>
            <a:noFill/>
            <a:ln w="9525" cap="flat">
              <a:solidFill>
                <a:srgbClr val="4A7EBB"/>
              </a:solidFill>
              <a:prstDash val="solid"/>
              <a:round/>
            </a:ln>
            <a:effectLst/>
          </p:spPr>
          <p:txBody>
            <a:bodyPr wrap="square" lIns="45719" tIns="45719" rIns="45719" bIns="45719" numCol="1" anchor="ctr">
              <a:noAutofit/>
            </a:bodyPr>
            <a:lstStyle/>
            <a:p>
              <a:pPr algn="ctr">
                <a:defRPr sz="1200">
                  <a:solidFill>
                    <a:schemeClr val="accent1"/>
                  </a:solidFill>
                  <a:latin typeface="Helvetica Neue"/>
                  <a:ea typeface="Helvetica Neue"/>
                  <a:cs typeface="Helvetica Neue"/>
                  <a:sym typeface="Helvetica Neue"/>
                </a:defRPr>
              </a:pPr>
              <a:endParaRPr>
                <a:solidFill>
                  <a:schemeClr val="tx1">
                    <a:lumMod val="75000"/>
                    <a:lumOff val="25000"/>
                  </a:schemeClr>
                </a:solidFill>
              </a:endParaRPr>
            </a:p>
          </p:txBody>
        </p:sp>
        <p:sp>
          <p:nvSpPr>
            <p:cNvPr id="154" name="Shape 833"/>
            <p:cNvSpPr/>
            <p:nvPr/>
          </p:nvSpPr>
          <p:spPr>
            <a:xfrm>
              <a:off x="42417" y="111294"/>
              <a:ext cx="1240003" cy="646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chemeClr val="accent1"/>
                  </a:solidFill>
                  <a:latin typeface="Helvetica Neue"/>
                  <a:ea typeface="Helvetica Neue"/>
                  <a:cs typeface="Helvetica Neue"/>
                  <a:sym typeface="Helvetica Neue"/>
                </a:defRPr>
              </a:lvl1pPr>
            </a:lstStyle>
            <a:p>
              <a:r>
                <a:rPr dirty="0">
                  <a:solidFill>
                    <a:schemeClr val="tx1">
                      <a:lumMod val="75000"/>
                      <a:lumOff val="25000"/>
                    </a:schemeClr>
                  </a:solidFill>
                </a:rPr>
                <a:t>Blockchain Network Operator</a:t>
              </a:r>
            </a:p>
          </p:txBody>
        </p:sp>
      </p:grpSp>
      <p:grpSp>
        <p:nvGrpSpPr>
          <p:cNvPr id="155" name="Group 837"/>
          <p:cNvGrpSpPr/>
          <p:nvPr/>
        </p:nvGrpSpPr>
        <p:grpSpPr>
          <a:xfrm>
            <a:off x="4623842" y="5789499"/>
            <a:ext cx="1299018" cy="868917"/>
            <a:chOff x="0" y="0"/>
            <a:chExt cx="1299016" cy="868915"/>
          </a:xfrm>
        </p:grpSpPr>
        <p:sp>
          <p:nvSpPr>
            <p:cNvPr id="156" name="Shape 835"/>
            <p:cNvSpPr/>
            <p:nvPr/>
          </p:nvSpPr>
          <p:spPr>
            <a:xfrm>
              <a:off x="0" y="0"/>
              <a:ext cx="1299016" cy="868915"/>
            </a:xfrm>
            <a:prstGeom prst="roundRect">
              <a:avLst>
                <a:gd name="adj" fmla="val 16667"/>
              </a:avLst>
            </a:prstGeom>
            <a:noFill/>
            <a:ln w="9525" cap="flat">
              <a:solidFill>
                <a:srgbClr val="4A7EBB"/>
              </a:solidFill>
              <a:prstDash val="solid"/>
              <a:round/>
            </a:ln>
            <a:effectLst/>
          </p:spPr>
          <p:txBody>
            <a:bodyPr wrap="square" lIns="45719" tIns="45719" rIns="45719" bIns="45719" numCol="1" anchor="ctr">
              <a:noAutofit/>
            </a:bodyPr>
            <a:lstStyle/>
            <a:p>
              <a:pPr algn="ctr">
                <a:defRPr sz="1200">
                  <a:solidFill>
                    <a:schemeClr val="accent1"/>
                  </a:solidFill>
                  <a:latin typeface="Helvetica Neue"/>
                  <a:ea typeface="Helvetica Neue"/>
                  <a:cs typeface="Helvetica Neue"/>
                  <a:sym typeface="Helvetica Neue"/>
                </a:defRPr>
              </a:pPr>
              <a:endParaRPr>
                <a:solidFill>
                  <a:schemeClr val="tx1">
                    <a:lumMod val="75000"/>
                    <a:lumOff val="25000"/>
                  </a:schemeClr>
                </a:solidFill>
              </a:endParaRPr>
            </a:p>
          </p:txBody>
        </p:sp>
        <p:sp>
          <p:nvSpPr>
            <p:cNvPr id="157" name="Shape 836"/>
            <p:cNvSpPr/>
            <p:nvPr/>
          </p:nvSpPr>
          <p:spPr>
            <a:xfrm>
              <a:off x="42417" y="111294"/>
              <a:ext cx="1214182" cy="646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chemeClr val="accent1"/>
                  </a:solidFill>
                  <a:latin typeface="Helvetica Neue"/>
                  <a:ea typeface="Helvetica Neue"/>
                  <a:cs typeface="Helvetica Neue"/>
                  <a:sym typeface="Helvetica Neue"/>
                </a:defRPr>
              </a:lvl1pPr>
            </a:lstStyle>
            <a:p>
              <a:r>
                <a:rPr>
                  <a:solidFill>
                    <a:schemeClr val="tx1">
                      <a:lumMod val="75000"/>
                      <a:lumOff val="25000"/>
                    </a:schemeClr>
                  </a:solidFill>
                </a:rPr>
                <a:t>Traditional Processing Platforms</a:t>
              </a:r>
            </a:p>
          </p:txBody>
        </p:sp>
      </p:grpSp>
      <p:grpSp>
        <p:nvGrpSpPr>
          <p:cNvPr id="158" name="Group 840"/>
          <p:cNvGrpSpPr/>
          <p:nvPr/>
        </p:nvGrpSpPr>
        <p:grpSpPr>
          <a:xfrm>
            <a:off x="6824231" y="4714785"/>
            <a:ext cx="1324838" cy="868917"/>
            <a:chOff x="0" y="0"/>
            <a:chExt cx="1324837" cy="868915"/>
          </a:xfrm>
        </p:grpSpPr>
        <p:sp>
          <p:nvSpPr>
            <p:cNvPr id="159" name="Shape 838"/>
            <p:cNvSpPr/>
            <p:nvPr/>
          </p:nvSpPr>
          <p:spPr>
            <a:xfrm>
              <a:off x="0" y="0"/>
              <a:ext cx="1324837" cy="868915"/>
            </a:xfrm>
            <a:prstGeom prst="roundRect">
              <a:avLst>
                <a:gd name="adj" fmla="val 16667"/>
              </a:avLst>
            </a:prstGeom>
            <a:noFill/>
            <a:ln w="9525" cap="flat">
              <a:solidFill>
                <a:srgbClr val="4A7EBB"/>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sp>
          <p:nvSpPr>
            <p:cNvPr id="160" name="Shape 839"/>
            <p:cNvSpPr/>
            <p:nvPr/>
          </p:nvSpPr>
          <p:spPr>
            <a:xfrm>
              <a:off x="42417" y="203627"/>
              <a:ext cx="1240003"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chemeClr val="accent1"/>
                  </a:solidFill>
                  <a:latin typeface="Helvetica Neue"/>
                  <a:ea typeface="Helvetica Neue"/>
                  <a:cs typeface="Helvetica Neue"/>
                  <a:sym typeface="Helvetica Neue"/>
                </a:defRPr>
              </a:lvl1pPr>
            </a:lstStyle>
            <a:p>
              <a:r>
                <a:rPr>
                  <a:solidFill>
                    <a:schemeClr val="tx1">
                      <a:lumMod val="75000"/>
                      <a:lumOff val="25000"/>
                    </a:schemeClr>
                  </a:solidFill>
                </a:rPr>
                <a:t>Traditional Data Sources</a:t>
              </a:r>
            </a:p>
          </p:txBody>
        </p:sp>
      </p:grpSp>
      <p:grpSp>
        <p:nvGrpSpPr>
          <p:cNvPr id="161" name="Group 843"/>
          <p:cNvGrpSpPr/>
          <p:nvPr/>
        </p:nvGrpSpPr>
        <p:grpSpPr>
          <a:xfrm>
            <a:off x="3313542" y="2381997"/>
            <a:ext cx="2813384" cy="2723843"/>
            <a:chOff x="0" y="-1"/>
            <a:chExt cx="2813382" cy="2723842"/>
          </a:xfrm>
        </p:grpSpPr>
        <p:sp>
          <p:nvSpPr>
            <p:cNvPr id="162" name="Shape 841"/>
            <p:cNvSpPr/>
            <p:nvPr/>
          </p:nvSpPr>
          <p:spPr>
            <a:xfrm>
              <a:off x="0" y="-1"/>
              <a:ext cx="2813382" cy="2723842"/>
            </a:xfrm>
            <a:prstGeom prst="ellipse">
              <a:avLst/>
            </a:prstGeom>
            <a:noFill/>
            <a:ln w="9525" cap="flat">
              <a:solidFill>
                <a:srgbClr val="3C75BD"/>
              </a:solidFill>
              <a:prstDash val="solid"/>
              <a:round/>
            </a:ln>
            <a:effectLst/>
          </p:spPr>
          <p:txBody>
            <a:bodyPr wrap="square" lIns="45719" tIns="45719" rIns="45719" bIns="45719" numCol="1" anchor="ctr">
              <a:noAutofit/>
            </a:bodyPr>
            <a:lstStyle/>
            <a:p>
              <a:pPr algn="ctr">
                <a:defRPr sz="2800">
                  <a:solidFill>
                    <a:schemeClr val="accent1"/>
                  </a:solidFill>
                  <a:latin typeface="Helvetica Neue"/>
                  <a:ea typeface="Helvetica Neue"/>
                  <a:cs typeface="Helvetica Neue"/>
                  <a:sym typeface="Helvetica Neue"/>
                </a:defRPr>
              </a:pPr>
              <a:endParaRPr>
                <a:solidFill>
                  <a:srgbClr val="629DD5"/>
                </a:solidFill>
              </a:endParaRPr>
            </a:p>
          </p:txBody>
        </p:sp>
        <p:sp>
          <p:nvSpPr>
            <p:cNvPr id="163" name="Shape 842"/>
            <p:cNvSpPr/>
            <p:nvPr/>
          </p:nvSpPr>
          <p:spPr>
            <a:xfrm>
              <a:off x="412010" y="1100311"/>
              <a:ext cx="1989361"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chemeClr val="accent1"/>
                  </a:solidFill>
                  <a:latin typeface="Helvetica Neue"/>
                  <a:ea typeface="Helvetica Neue"/>
                  <a:cs typeface="Helvetica Neue"/>
                  <a:sym typeface="Helvetica Neue"/>
                </a:defRPr>
              </a:lvl1pPr>
            </a:lstStyle>
            <a:p>
              <a:r>
                <a:rPr dirty="0">
                  <a:solidFill>
                    <a:srgbClr val="629DD5"/>
                  </a:solidFill>
                </a:rPr>
                <a:t>Blockchain</a:t>
              </a:r>
            </a:p>
          </p:txBody>
        </p:sp>
      </p:grpSp>
      <p:sp>
        <p:nvSpPr>
          <p:cNvPr id="164" name="Shape 899"/>
          <p:cNvSpPr/>
          <p:nvPr/>
        </p:nvSpPr>
        <p:spPr>
          <a:xfrm>
            <a:off x="4720162" y="1835648"/>
            <a:ext cx="1285241" cy="5410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28575">
            <a:solidFill>
              <a:schemeClr val="tx1">
                <a:lumMod val="50000"/>
                <a:lumOff val="50000"/>
              </a:schemeClr>
            </a:solidFill>
            <a:tailEnd type="triangle"/>
          </a:ln>
        </p:spPr>
        <p:txBody>
          <a:bodyPr/>
          <a:lstStyle/>
          <a:p>
            <a:endParaRPr>
              <a:solidFill>
                <a:srgbClr val="629DD5"/>
              </a:solidFill>
            </a:endParaRPr>
          </a:p>
        </p:txBody>
      </p:sp>
      <p:sp>
        <p:nvSpPr>
          <p:cNvPr id="165" name="Shape 845"/>
          <p:cNvSpPr/>
          <p:nvPr/>
        </p:nvSpPr>
        <p:spPr>
          <a:xfrm>
            <a:off x="4550470" y="1559370"/>
            <a:ext cx="1355403"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i="1">
                <a:solidFill>
                  <a:schemeClr val="accent2"/>
                </a:solidFill>
                <a:latin typeface="Helvetica Neue"/>
                <a:ea typeface="Helvetica Neue"/>
                <a:cs typeface="Helvetica Neue"/>
                <a:sym typeface="Helvetica Neue"/>
              </a:defRPr>
            </a:lvl1pPr>
          </a:lstStyle>
          <a:p>
            <a:r>
              <a:rPr>
                <a:solidFill>
                  <a:srgbClr val="629DD5"/>
                </a:solidFill>
              </a:rPr>
              <a:t>B2B transactions</a:t>
            </a:r>
          </a:p>
        </p:txBody>
      </p:sp>
      <p:sp>
        <p:nvSpPr>
          <p:cNvPr id="166" name="Shape 846"/>
          <p:cNvSpPr/>
          <p:nvPr/>
        </p:nvSpPr>
        <p:spPr>
          <a:xfrm>
            <a:off x="3907610" y="5415180"/>
            <a:ext cx="1547801"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200" i="1">
                <a:solidFill>
                  <a:schemeClr val="accent2"/>
                </a:solidFill>
                <a:latin typeface="Helvetica Neue"/>
                <a:ea typeface="Helvetica Neue"/>
                <a:cs typeface="Helvetica Neue"/>
                <a:sym typeface="Helvetica Neue"/>
              </a:defRPr>
            </a:lvl1pPr>
          </a:lstStyle>
          <a:p>
            <a:r>
              <a:rPr>
                <a:solidFill>
                  <a:srgbClr val="629DD5"/>
                </a:solidFill>
              </a:rPr>
              <a:t> access to logic</a:t>
            </a:r>
          </a:p>
        </p:txBody>
      </p:sp>
      <p:sp>
        <p:nvSpPr>
          <p:cNvPr id="167" name="Shape 847"/>
          <p:cNvSpPr/>
          <p:nvPr/>
        </p:nvSpPr>
        <p:spPr>
          <a:xfrm>
            <a:off x="5750762" y="4684482"/>
            <a:ext cx="1073470"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200" i="1">
                <a:solidFill>
                  <a:schemeClr val="accent2"/>
                </a:solidFill>
                <a:latin typeface="Helvetica Neue"/>
                <a:ea typeface="Helvetica Neue"/>
                <a:cs typeface="Helvetica Neue"/>
                <a:sym typeface="Helvetica Neue"/>
              </a:defRPr>
            </a:lvl1pPr>
          </a:lstStyle>
          <a:p>
            <a:r>
              <a:rPr>
                <a:solidFill>
                  <a:srgbClr val="629DD5"/>
                </a:solidFill>
              </a:rPr>
              <a:t> access to data</a:t>
            </a:r>
          </a:p>
        </p:txBody>
      </p:sp>
      <p:sp>
        <p:nvSpPr>
          <p:cNvPr id="168" name="Shape 848"/>
          <p:cNvSpPr/>
          <p:nvPr/>
        </p:nvSpPr>
        <p:spPr>
          <a:xfrm>
            <a:off x="2285678" y="3700976"/>
            <a:ext cx="1118081"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200" i="1">
                <a:solidFill>
                  <a:schemeClr val="accent2"/>
                </a:solidFill>
                <a:latin typeface="Helvetica Neue"/>
                <a:ea typeface="Helvetica Neue"/>
                <a:cs typeface="Helvetica Neue"/>
                <a:sym typeface="Helvetica Neue"/>
              </a:defRPr>
            </a:lvl1pPr>
          </a:lstStyle>
          <a:p>
            <a:r>
              <a:rPr dirty="0">
                <a:solidFill>
                  <a:srgbClr val="629DD5"/>
                </a:solidFill>
              </a:rPr>
              <a:t>creates applications</a:t>
            </a:r>
          </a:p>
        </p:txBody>
      </p:sp>
      <p:sp>
        <p:nvSpPr>
          <p:cNvPr id="169" name="Shape 849"/>
          <p:cNvSpPr/>
          <p:nvPr/>
        </p:nvSpPr>
        <p:spPr>
          <a:xfrm>
            <a:off x="2789945" y="4706941"/>
            <a:ext cx="826521"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i="1">
                <a:solidFill>
                  <a:schemeClr val="accent2"/>
                </a:solidFill>
                <a:latin typeface="Helvetica Neue"/>
                <a:ea typeface="Helvetica Neue"/>
                <a:cs typeface="Helvetica Neue"/>
                <a:sym typeface="Helvetica Neue"/>
              </a:defRPr>
            </a:lvl1pPr>
          </a:lstStyle>
          <a:p>
            <a:r>
              <a:rPr>
                <a:solidFill>
                  <a:srgbClr val="629DD5"/>
                </a:solidFill>
              </a:rPr>
              <a:t>operates</a:t>
            </a:r>
          </a:p>
        </p:txBody>
      </p:sp>
      <p:sp>
        <p:nvSpPr>
          <p:cNvPr id="170" name="Shape 850"/>
          <p:cNvSpPr/>
          <p:nvPr/>
        </p:nvSpPr>
        <p:spPr>
          <a:xfrm>
            <a:off x="6142819" y="3017506"/>
            <a:ext cx="949579"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200" i="1">
                <a:solidFill>
                  <a:schemeClr val="accent2"/>
                </a:solidFill>
                <a:latin typeface="Helvetica Neue"/>
                <a:ea typeface="Helvetica Neue"/>
                <a:cs typeface="Helvetica Neue"/>
                <a:sym typeface="Helvetica Neue"/>
              </a:defRPr>
            </a:lvl1pPr>
          </a:lstStyle>
          <a:p>
            <a:r>
              <a:rPr>
                <a:solidFill>
                  <a:srgbClr val="629DD5"/>
                </a:solidFill>
              </a:rPr>
              <a:t>accesses security certificates</a:t>
            </a:r>
          </a:p>
        </p:txBody>
      </p:sp>
      <p:grpSp>
        <p:nvGrpSpPr>
          <p:cNvPr id="171" name="Group 853"/>
          <p:cNvGrpSpPr/>
          <p:nvPr/>
        </p:nvGrpSpPr>
        <p:grpSpPr>
          <a:xfrm>
            <a:off x="2426538" y="1419611"/>
            <a:ext cx="1299019" cy="868917"/>
            <a:chOff x="0" y="0"/>
            <a:chExt cx="1299018" cy="868915"/>
          </a:xfrm>
        </p:grpSpPr>
        <p:sp>
          <p:nvSpPr>
            <p:cNvPr id="172" name="Shape 851"/>
            <p:cNvSpPr/>
            <p:nvPr/>
          </p:nvSpPr>
          <p:spPr>
            <a:xfrm>
              <a:off x="0" y="0"/>
              <a:ext cx="1299018" cy="868915"/>
            </a:xfrm>
            <a:prstGeom prst="roundRect">
              <a:avLst>
                <a:gd name="adj" fmla="val 16667"/>
              </a:avLst>
            </a:prstGeom>
            <a:noFill/>
            <a:ln w="9525" cap="flat">
              <a:solidFill>
                <a:srgbClr val="4A7EBB"/>
              </a:solidFill>
              <a:prstDash val="solid"/>
              <a:round/>
            </a:ln>
            <a:effectLst/>
          </p:spPr>
          <p:txBody>
            <a:bodyPr wrap="square" lIns="45719" tIns="45719" rIns="45719" bIns="45719" numCol="1" anchor="ctr">
              <a:noAutofit/>
            </a:bodyPr>
            <a:lstStyle/>
            <a:p>
              <a:pPr algn="ctr">
                <a:defRPr sz="1200">
                  <a:solidFill>
                    <a:schemeClr val="accent1"/>
                  </a:solidFill>
                  <a:latin typeface="Helvetica Neue"/>
                  <a:ea typeface="Helvetica Neue"/>
                  <a:cs typeface="Helvetica Neue"/>
                  <a:sym typeface="Helvetica Neue"/>
                </a:defRPr>
              </a:pPr>
              <a:endParaRPr>
                <a:solidFill>
                  <a:schemeClr val="tx1">
                    <a:lumMod val="75000"/>
                    <a:lumOff val="25000"/>
                  </a:schemeClr>
                </a:solidFill>
              </a:endParaRPr>
            </a:p>
          </p:txBody>
        </p:sp>
        <p:sp>
          <p:nvSpPr>
            <p:cNvPr id="173" name="Shape 852"/>
            <p:cNvSpPr/>
            <p:nvPr/>
          </p:nvSpPr>
          <p:spPr>
            <a:xfrm>
              <a:off x="42416" y="295960"/>
              <a:ext cx="1214185" cy="2769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chemeClr val="accent1"/>
                  </a:solidFill>
                  <a:latin typeface="Helvetica Neue"/>
                  <a:ea typeface="Helvetica Neue"/>
                  <a:cs typeface="Helvetica Neue"/>
                  <a:sym typeface="Helvetica Neue"/>
                </a:defRPr>
              </a:lvl1pPr>
            </a:lstStyle>
            <a:p>
              <a:r>
                <a:rPr dirty="0">
                  <a:solidFill>
                    <a:schemeClr val="tx1">
                      <a:lumMod val="75000"/>
                      <a:lumOff val="25000"/>
                    </a:schemeClr>
                  </a:solidFill>
                </a:rPr>
                <a:t>Regulator</a:t>
              </a:r>
            </a:p>
          </p:txBody>
        </p:sp>
      </p:grpSp>
      <p:sp>
        <p:nvSpPr>
          <p:cNvPr id="174" name="Shape 854"/>
          <p:cNvSpPr/>
          <p:nvPr/>
        </p:nvSpPr>
        <p:spPr>
          <a:xfrm>
            <a:off x="2285678" y="2504382"/>
            <a:ext cx="1317226"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200" i="1">
                <a:solidFill>
                  <a:schemeClr val="accent2"/>
                </a:solidFill>
                <a:latin typeface="Helvetica Neue"/>
                <a:ea typeface="Helvetica Neue"/>
                <a:cs typeface="Helvetica Neue"/>
                <a:sym typeface="Helvetica Neue"/>
              </a:defRPr>
            </a:lvl1pPr>
          </a:lstStyle>
          <a:p>
            <a:r>
              <a:rPr>
                <a:solidFill>
                  <a:srgbClr val="629DD5"/>
                </a:solidFill>
              </a:rPr>
              <a:t>performs oversight</a:t>
            </a:r>
          </a:p>
        </p:txBody>
      </p:sp>
      <p:sp>
        <p:nvSpPr>
          <p:cNvPr id="175" name="Shape 900"/>
          <p:cNvSpPr/>
          <p:nvPr/>
        </p:nvSpPr>
        <p:spPr>
          <a:xfrm>
            <a:off x="4720162" y="5109709"/>
            <a:ext cx="552451" cy="6743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20"/>
                </a:lnTo>
                <a:lnTo>
                  <a:pt x="0" y="10820"/>
                </a:lnTo>
                <a:lnTo>
                  <a:pt x="0" y="0"/>
                </a:lnTo>
              </a:path>
            </a:pathLst>
          </a:custGeom>
          <a:ln w="28575">
            <a:solidFill>
              <a:schemeClr val="tx1">
                <a:lumMod val="50000"/>
                <a:lumOff val="50000"/>
              </a:schemeClr>
            </a:solidFill>
            <a:headEnd type="triangle"/>
            <a:tailEnd type="triangle"/>
          </a:ln>
        </p:spPr>
        <p:txBody>
          <a:bodyPr/>
          <a:lstStyle/>
          <a:p>
            <a:endParaRPr>
              <a:solidFill>
                <a:srgbClr val="629DD5"/>
              </a:solidFill>
            </a:endParaRPr>
          </a:p>
        </p:txBody>
      </p:sp>
      <p:pic>
        <p:nvPicPr>
          <p:cNvPr id="176" name="image15.png"/>
          <p:cNvPicPr>
            <a:picLocks noChangeAspect="1"/>
          </p:cNvPicPr>
          <p:nvPr/>
        </p:nvPicPr>
        <p:blipFill>
          <a:blip r:embed="rId3" cstate="print">
            <a:extLst/>
          </a:blip>
          <a:stretch>
            <a:fillRect/>
          </a:stretch>
        </p:blipFill>
        <p:spPr>
          <a:xfrm>
            <a:off x="5905871" y="1078337"/>
            <a:ext cx="442104" cy="656706"/>
          </a:xfrm>
          <a:prstGeom prst="rect">
            <a:avLst/>
          </a:prstGeom>
          <a:ln w="12700">
            <a:miter lim="400000"/>
          </a:ln>
        </p:spPr>
      </p:pic>
      <p:pic>
        <p:nvPicPr>
          <p:cNvPr id="177" name="image15.png"/>
          <p:cNvPicPr>
            <a:picLocks noChangeAspect="1"/>
          </p:cNvPicPr>
          <p:nvPr/>
        </p:nvPicPr>
        <p:blipFill>
          <a:blip r:embed="rId3" cstate="print">
            <a:extLst/>
          </a:blip>
          <a:stretch>
            <a:fillRect/>
          </a:stretch>
        </p:blipFill>
        <p:spPr>
          <a:xfrm>
            <a:off x="2257532" y="1057914"/>
            <a:ext cx="442104" cy="656707"/>
          </a:xfrm>
          <a:prstGeom prst="rect">
            <a:avLst/>
          </a:prstGeom>
          <a:ln w="12700">
            <a:miter lim="400000"/>
          </a:ln>
        </p:spPr>
      </p:pic>
      <p:pic>
        <p:nvPicPr>
          <p:cNvPr id="178" name="image15.png"/>
          <p:cNvPicPr>
            <a:picLocks noChangeAspect="1"/>
          </p:cNvPicPr>
          <p:nvPr/>
        </p:nvPicPr>
        <p:blipFill>
          <a:blip r:embed="rId3" cstate="print">
            <a:extLst/>
          </a:blip>
          <a:stretch>
            <a:fillRect/>
          </a:stretch>
        </p:blipFill>
        <p:spPr>
          <a:xfrm>
            <a:off x="881342" y="2981578"/>
            <a:ext cx="442104" cy="656707"/>
          </a:xfrm>
          <a:prstGeom prst="rect">
            <a:avLst/>
          </a:prstGeom>
          <a:ln w="12700">
            <a:miter lim="400000"/>
          </a:ln>
        </p:spPr>
      </p:pic>
      <p:pic>
        <p:nvPicPr>
          <p:cNvPr id="179" name="image15.png"/>
          <p:cNvPicPr>
            <a:picLocks noChangeAspect="1"/>
          </p:cNvPicPr>
          <p:nvPr/>
        </p:nvPicPr>
        <p:blipFill>
          <a:blip r:embed="rId3" cstate="print">
            <a:extLst/>
          </a:blip>
          <a:stretch>
            <a:fillRect/>
          </a:stretch>
        </p:blipFill>
        <p:spPr>
          <a:xfrm>
            <a:off x="1907261" y="5023557"/>
            <a:ext cx="442104" cy="656707"/>
          </a:xfrm>
          <a:prstGeom prst="rect">
            <a:avLst/>
          </a:prstGeom>
          <a:ln w="12700">
            <a:miter lim="400000"/>
          </a:ln>
        </p:spPr>
      </p:pic>
      <p:grpSp>
        <p:nvGrpSpPr>
          <p:cNvPr id="180" name="Group 863"/>
          <p:cNvGrpSpPr/>
          <p:nvPr/>
        </p:nvGrpSpPr>
        <p:grpSpPr>
          <a:xfrm>
            <a:off x="7862791" y="4540476"/>
            <a:ext cx="482824" cy="332922"/>
            <a:chOff x="-1" y="0"/>
            <a:chExt cx="482823" cy="332921"/>
          </a:xfrm>
        </p:grpSpPr>
        <p:sp>
          <p:nvSpPr>
            <p:cNvPr id="181" name="Shape 860"/>
            <p:cNvSpPr/>
            <p:nvPr/>
          </p:nvSpPr>
          <p:spPr>
            <a:xfrm>
              <a:off x="-1" y="-1"/>
              <a:ext cx="482823" cy="3329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gradFill flip="none" rotWithShape="1">
              <a:gsLst>
                <a:gs pos="0">
                  <a:srgbClr val="2E76D1"/>
                </a:gs>
                <a:gs pos="100000">
                  <a:schemeClr val="accent1">
                    <a:hueOff val="433730"/>
                    <a:satOff val="50980"/>
                    <a:lumOff val="31477"/>
                  </a:schemeClr>
                </a:gs>
              </a:gsLst>
              <a:lin ang="16200000" scaled="0"/>
            </a:gradFill>
            <a:ln w="12700" cap="flat">
              <a:noFill/>
              <a:miter lim="400000"/>
            </a:ln>
            <a:effectLst/>
          </p:spPr>
          <p:txBody>
            <a:bodyPr wrap="square" lIns="45719" tIns="45719" rIns="45719" bIns="45719" numCol="1" anchor="t">
              <a:noAutofit/>
            </a:bodyPr>
            <a:lstStyle/>
            <a:p>
              <a:pPr>
                <a:defRPr>
                  <a:solidFill>
                    <a:srgbClr val="FFFFFF"/>
                  </a:solidFill>
                  <a:latin typeface="Helvetica Neue"/>
                  <a:ea typeface="Helvetica Neue"/>
                  <a:cs typeface="Helvetica Neue"/>
                  <a:sym typeface="Helvetica Neue"/>
                </a:defRPr>
              </a:pPr>
              <a:endParaRPr>
                <a:solidFill>
                  <a:srgbClr val="629DD5"/>
                </a:solidFill>
              </a:endParaRPr>
            </a:p>
          </p:txBody>
        </p:sp>
        <p:sp>
          <p:nvSpPr>
            <p:cNvPr id="182" name="Shape 861"/>
            <p:cNvSpPr/>
            <p:nvPr/>
          </p:nvSpPr>
          <p:spPr>
            <a:xfrm>
              <a:off x="-1" y="-1"/>
              <a:ext cx="482824" cy="83231"/>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defRPr>
                  <a:solidFill>
                    <a:srgbClr val="FFFFFF"/>
                  </a:solidFill>
                  <a:latin typeface="Helvetica Neue"/>
                  <a:ea typeface="Helvetica Neue"/>
                  <a:cs typeface="Helvetica Neue"/>
                  <a:sym typeface="Helvetica Neue"/>
                </a:defRPr>
              </a:pPr>
              <a:endParaRPr>
                <a:solidFill>
                  <a:srgbClr val="629DD5"/>
                </a:solidFill>
              </a:endParaRPr>
            </a:p>
          </p:txBody>
        </p:sp>
        <p:sp>
          <p:nvSpPr>
            <p:cNvPr id="183" name="Shape 862"/>
            <p:cNvSpPr/>
            <p:nvPr/>
          </p:nvSpPr>
          <p:spPr>
            <a:xfrm>
              <a:off x="-2" y="-1"/>
              <a:ext cx="482824" cy="332923"/>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9525" cap="flat">
              <a:solidFill>
                <a:srgbClr val="3C75BD"/>
              </a:solidFill>
              <a:prstDash val="solid"/>
              <a:round/>
            </a:ln>
            <a:effectLst/>
          </p:spPr>
          <p:txBody>
            <a:bodyPr wrap="square" lIns="45719" tIns="45719" rIns="45719" bIns="45719" numCol="1" anchor="t">
              <a:noAutofit/>
            </a:bodyPr>
            <a:lstStyle/>
            <a:p>
              <a:pPr>
                <a:defRPr>
                  <a:solidFill>
                    <a:srgbClr val="FFFFFF"/>
                  </a:solidFill>
                  <a:latin typeface="Helvetica Neue"/>
                  <a:ea typeface="Helvetica Neue"/>
                  <a:cs typeface="Helvetica Neue"/>
                  <a:sym typeface="Helvetica Neue"/>
                </a:defRPr>
              </a:pPr>
              <a:endParaRPr>
                <a:solidFill>
                  <a:srgbClr val="629DD5"/>
                </a:solidFill>
              </a:endParaRPr>
            </a:p>
          </p:txBody>
        </p:sp>
      </p:grpSp>
      <p:grpSp>
        <p:nvGrpSpPr>
          <p:cNvPr id="184" name="Group 883"/>
          <p:cNvGrpSpPr/>
          <p:nvPr/>
        </p:nvGrpSpPr>
        <p:grpSpPr>
          <a:xfrm>
            <a:off x="5699209" y="5648423"/>
            <a:ext cx="515729" cy="366480"/>
            <a:chOff x="0" y="0"/>
            <a:chExt cx="515728" cy="366478"/>
          </a:xfrm>
        </p:grpSpPr>
        <p:grpSp>
          <p:nvGrpSpPr>
            <p:cNvPr id="185" name="Group 870"/>
            <p:cNvGrpSpPr/>
            <p:nvPr/>
          </p:nvGrpSpPr>
          <p:grpSpPr>
            <a:xfrm>
              <a:off x="0" y="-1"/>
              <a:ext cx="515729" cy="105257"/>
              <a:chOff x="0" y="0"/>
              <a:chExt cx="515728" cy="105256"/>
            </a:xfrm>
          </p:grpSpPr>
          <p:sp>
            <p:nvSpPr>
              <p:cNvPr id="198" name="Shape 865"/>
              <p:cNvSpPr/>
              <p:nvPr/>
            </p:nvSpPr>
            <p:spPr>
              <a:xfrm>
                <a:off x="-1" y="-1"/>
                <a:ext cx="515730" cy="105258"/>
              </a:xfrm>
              <a:prstGeom prst="rect">
                <a:avLst/>
              </a:prstGeom>
              <a:gradFill flip="none" rotWithShape="1">
                <a:gsLst>
                  <a:gs pos="0">
                    <a:srgbClr val="2E76D1"/>
                  </a:gs>
                  <a:gs pos="100000">
                    <a:schemeClr val="accent1">
                      <a:hueOff val="433730"/>
                      <a:satOff val="50980"/>
                      <a:lumOff val="31477"/>
                    </a:schemeClr>
                  </a:gs>
                </a:gsLst>
                <a:lin ang="16200000" scaled="0"/>
              </a:gradFill>
              <a:ln w="9525"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199" name="Shape 866"/>
              <p:cNvSpPr/>
              <p:nvPr/>
            </p:nvSpPr>
            <p:spPr>
              <a:xfrm>
                <a:off x="457067" y="13212"/>
                <a:ext cx="37731" cy="391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200" name="Shape 867"/>
              <p:cNvSpPr/>
              <p:nvPr/>
            </p:nvSpPr>
            <p:spPr>
              <a:xfrm>
                <a:off x="405880" y="13212"/>
                <a:ext cx="37731" cy="391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201" name="Shape 868"/>
              <p:cNvSpPr/>
              <p:nvPr/>
            </p:nvSpPr>
            <p:spPr>
              <a:xfrm>
                <a:off x="354693" y="13212"/>
                <a:ext cx="37731" cy="391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202" name="Shape 869"/>
              <p:cNvSpPr/>
              <p:nvPr/>
            </p:nvSpPr>
            <p:spPr>
              <a:xfrm>
                <a:off x="35627" y="21376"/>
                <a:ext cx="66845" cy="59826"/>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grpSp>
        <p:grpSp>
          <p:nvGrpSpPr>
            <p:cNvPr id="186" name="Group 876"/>
            <p:cNvGrpSpPr/>
            <p:nvPr/>
          </p:nvGrpSpPr>
          <p:grpSpPr>
            <a:xfrm>
              <a:off x="0" y="130611"/>
              <a:ext cx="515729" cy="105257"/>
              <a:chOff x="0" y="0"/>
              <a:chExt cx="515728" cy="105256"/>
            </a:xfrm>
          </p:grpSpPr>
          <p:sp>
            <p:nvSpPr>
              <p:cNvPr id="193" name="Shape 871"/>
              <p:cNvSpPr/>
              <p:nvPr/>
            </p:nvSpPr>
            <p:spPr>
              <a:xfrm>
                <a:off x="-1" y="-1"/>
                <a:ext cx="515730" cy="105258"/>
              </a:xfrm>
              <a:prstGeom prst="rect">
                <a:avLst/>
              </a:prstGeom>
              <a:gradFill flip="none" rotWithShape="1">
                <a:gsLst>
                  <a:gs pos="0">
                    <a:srgbClr val="2E76D1"/>
                  </a:gs>
                  <a:gs pos="100000">
                    <a:schemeClr val="accent1">
                      <a:hueOff val="433730"/>
                      <a:satOff val="50980"/>
                      <a:lumOff val="31477"/>
                    </a:schemeClr>
                  </a:gs>
                </a:gsLst>
                <a:lin ang="16200000" scaled="0"/>
              </a:gradFill>
              <a:ln w="9525"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194" name="Shape 872"/>
              <p:cNvSpPr/>
              <p:nvPr/>
            </p:nvSpPr>
            <p:spPr>
              <a:xfrm>
                <a:off x="457067" y="13212"/>
                <a:ext cx="37731" cy="391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195" name="Shape 873"/>
              <p:cNvSpPr/>
              <p:nvPr/>
            </p:nvSpPr>
            <p:spPr>
              <a:xfrm>
                <a:off x="405880" y="13212"/>
                <a:ext cx="37731" cy="391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196" name="Shape 874"/>
              <p:cNvSpPr/>
              <p:nvPr/>
            </p:nvSpPr>
            <p:spPr>
              <a:xfrm>
                <a:off x="354693" y="13212"/>
                <a:ext cx="37731" cy="391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197" name="Shape 875"/>
              <p:cNvSpPr/>
              <p:nvPr/>
            </p:nvSpPr>
            <p:spPr>
              <a:xfrm>
                <a:off x="35627" y="21376"/>
                <a:ext cx="66845" cy="59826"/>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grpSp>
        <p:grpSp>
          <p:nvGrpSpPr>
            <p:cNvPr id="187" name="Group 882"/>
            <p:cNvGrpSpPr/>
            <p:nvPr/>
          </p:nvGrpSpPr>
          <p:grpSpPr>
            <a:xfrm>
              <a:off x="0" y="261222"/>
              <a:ext cx="515729" cy="105257"/>
              <a:chOff x="0" y="0"/>
              <a:chExt cx="515728" cy="105256"/>
            </a:xfrm>
          </p:grpSpPr>
          <p:sp>
            <p:nvSpPr>
              <p:cNvPr id="188" name="Shape 877"/>
              <p:cNvSpPr/>
              <p:nvPr/>
            </p:nvSpPr>
            <p:spPr>
              <a:xfrm>
                <a:off x="-1" y="-1"/>
                <a:ext cx="515730" cy="105258"/>
              </a:xfrm>
              <a:prstGeom prst="rect">
                <a:avLst/>
              </a:prstGeom>
              <a:gradFill flip="none" rotWithShape="1">
                <a:gsLst>
                  <a:gs pos="0">
                    <a:srgbClr val="2E76D1"/>
                  </a:gs>
                  <a:gs pos="100000">
                    <a:schemeClr val="accent1">
                      <a:hueOff val="433730"/>
                      <a:satOff val="50980"/>
                      <a:lumOff val="31477"/>
                    </a:schemeClr>
                  </a:gs>
                </a:gsLst>
                <a:lin ang="16200000" scaled="0"/>
              </a:gradFill>
              <a:ln w="9525"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189" name="Shape 878"/>
              <p:cNvSpPr/>
              <p:nvPr/>
            </p:nvSpPr>
            <p:spPr>
              <a:xfrm>
                <a:off x="457067" y="13212"/>
                <a:ext cx="37731" cy="391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190" name="Shape 879"/>
              <p:cNvSpPr/>
              <p:nvPr/>
            </p:nvSpPr>
            <p:spPr>
              <a:xfrm>
                <a:off x="405880" y="13212"/>
                <a:ext cx="37731" cy="391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191" name="Shape 880"/>
              <p:cNvSpPr/>
              <p:nvPr/>
            </p:nvSpPr>
            <p:spPr>
              <a:xfrm>
                <a:off x="354693" y="13212"/>
                <a:ext cx="37731" cy="391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sp>
            <p:nvSpPr>
              <p:cNvPr id="192" name="Shape 881"/>
              <p:cNvSpPr/>
              <p:nvPr/>
            </p:nvSpPr>
            <p:spPr>
              <a:xfrm>
                <a:off x="35627" y="21376"/>
                <a:ext cx="66845" cy="59826"/>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Helvetica Neue"/>
                    <a:ea typeface="Helvetica Neue"/>
                    <a:cs typeface="Helvetica Neue"/>
                    <a:sym typeface="Helvetica Neue"/>
                  </a:defRPr>
                </a:pPr>
                <a:endParaRPr>
                  <a:solidFill>
                    <a:srgbClr val="629DD5"/>
                  </a:solidFill>
                </a:endParaRPr>
              </a:p>
            </p:txBody>
          </p:sp>
        </p:grpSp>
      </p:grpSp>
      <p:sp>
        <p:nvSpPr>
          <p:cNvPr id="203" name="Shape 901"/>
          <p:cNvSpPr/>
          <p:nvPr/>
        </p:nvSpPr>
        <p:spPr>
          <a:xfrm>
            <a:off x="3075512" y="2122669"/>
            <a:ext cx="1644651" cy="424180"/>
          </a:xfrm>
          <a:custGeom>
            <a:avLst/>
            <a:gdLst/>
            <a:ahLst/>
            <a:cxnLst>
              <a:cxn ang="0">
                <a:pos x="wd2" y="hd2"/>
              </a:cxn>
              <a:cxn ang="5400000">
                <a:pos x="wd2" y="hd2"/>
              </a:cxn>
              <a:cxn ang="10800000">
                <a:pos x="wd2" y="hd2"/>
              </a:cxn>
              <a:cxn ang="16200000">
                <a:pos x="wd2" y="hd2"/>
              </a:cxn>
            </a:cxnLst>
            <a:rect l="0" t="0" r="r" b="b"/>
            <a:pathLst>
              <a:path w="21600" h="21600" extrusionOk="0">
                <a:moveTo>
                  <a:pt x="0" y="8666"/>
                </a:moveTo>
                <a:lnTo>
                  <a:pt x="0" y="21600"/>
                </a:lnTo>
                <a:lnTo>
                  <a:pt x="4270" y="21600"/>
                </a:lnTo>
                <a:lnTo>
                  <a:pt x="4270" y="0"/>
                </a:lnTo>
                <a:lnTo>
                  <a:pt x="21600" y="0"/>
                </a:lnTo>
                <a:lnTo>
                  <a:pt x="21600" y="12934"/>
                </a:lnTo>
              </a:path>
            </a:pathLst>
          </a:custGeom>
          <a:ln w="28575">
            <a:solidFill>
              <a:schemeClr val="tx1">
                <a:lumMod val="50000"/>
                <a:lumOff val="50000"/>
              </a:schemeClr>
            </a:solidFill>
            <a:tailEnd type="triangle"/>
          </a:ln>
        </p:spPr>
        <p:txBody>
          <a:bodyPr/>
          <a:lstStyle/>
          <a:p>
            <a:endParaRPr>
              <a:solidFill>
                <a:srgbClr val="629DD5"/>
              </a:solidFill>
            </a:endParaRPr>
          </a:p>
        </p:txBody>
      </p:sp>
      <p:sp>
        <p:nvSpPr>
          <p:cNvPr id="204" name="Shape 902"/>
          <p:cNvSpPr/>
          <p:nvPr/>
        </p:nvSpPr>
        <p:spPr>
          <a:xfrm>
            <a:off x="5926662" y="5587229"/>
            <a:ext cx="1559560" cy="6362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19050">
            <a:solidFill>
              <a:schemeClr val="tx1">
                <a:lumMod val="25000"/>
                <a:lumOff val="75000"/>
              </a:schemeClr>
            </a:solidFill>
            <a:prstDash val="dash"/>
            <a:tailEnd type="triangle"/>
          </a:ln>
        </p:spPr>
        <p:txBody>
          <a:bodyPr/>
          <a:lstStyle/>
          <a:p>
            <a:endParaRPr dirty="0">
              <a:solidFill>
                <a:schemeClr val="tx1">
                  <a:lumMod val="75000"/>
                  <a:lumOff val="25000"/>
                </a:schemeClr>
              </a:solidFill>
            </a:endParaRPr>
          </a:p>
        </p:txBody>
      </p:sp>
      <p:sp>
        <p:nvSpPr>
          <p:cNvPr id="205" name="Shape 903"/>
          <p:cNvSpPr/>
          <p:nvPr/>
        </p:nvSpPr>
        <p:spPr>
          <a:xfrm>
            <a:off x="2354082" y="3744089"/>
            <a:ext cx="954699" cy="1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8575">
            <a:solidFill>
              <a:schemeClr val="tx1">
                <a:lumMod val="50000"/>
                <a:lumOff val="50000"/>
              </a:schemeClr>
            </a:solidFill>
            <a:tailEnd type="triangle"/>
          </a:ln>
        </p:spPr>
        <p:txBody>
          <a:bodyPr/>
          <a:lstStyle/>
          <a:p>
            <a:endParaRPr>
              <a:solidFill>
                <a:srgbClr val="629DD5"/>
              </a:solidFill>
            </a:endParaRPr>
          </a:p>
        </p:txBody>
      </p:sp>
      <p:sp>
        <p:nvSpPr>
          <p:cNvPr id="206" name="Shape 904"/>
          <p:cNvSpPr/>
          <p:nvPr/>
        </p:nvSpPr>
        <p:spPr>
          <a:xfrm>
            <a:off x="2789762" y="2122668"/>
            <a:ext cx="1930401" cy="3318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6748"/>
                </a:lnTo>
                <a:lnTo>
                  <a:pt x="5229" y="16748"/>
                </a:lnTo>
                <a:lnTo>
                  <a:pt x="5229" y="0"/>
                </a:lnTo>
                <a:lnTo>
                  <a:pt x="21600" y="0"/>
                </a:lnTo>
                <a:lnTo>
                  <a:pt x="21600" y="1653"/>
                </a:lnTo>
              </a:path>
            </a:pathLst>
          </a:custGeom>
          <a:ln w="28575">
            <a:solidFill>
              <a:schemeClr val="tx1">
                <a:lumMod val="50000"/>
                <a:lumOff val="50000"/>
              </a:schemeClr>
            </a:solidFill>
            <a:tailEnd type="triangle"/>
          </a:ln>
        </p:spPr>
        <p:txBody>
          <a:bodyPr/>
          <a:lstStyle/>
          <a:p>
            <a:endParaRPr>
              <a:solidFill>
                <a:srgbClr val="629DD5"/>
              </a:solidFill>
            </a:endParaRPr>
          </a:p>
        </p:txBody>
      </p:sp>
      <p:sp>
        <p:nvSpPr>
          <p:cNvPr id="207" name="Shape 905"/>
          <p:cNvSpPr/>
          <p:nvPr/>
        </p:nvSpPr>
        <p:spPr>
          <a:xfrm>
            <a:off x="3053922" y="3743189"/>
            <a:ext cx="3764281" cy="140589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457" y="0"/>
                </a:lnTo>
              </a:path>
            </a:pathLst>
          </a:custGeom>
          <a:ln w="28575">
            <a:solidFill>
              <a:schemeClr val="tx1">
                <a:lumMod val="50000"/>
                <a:lumOff val="50000"/>
              </a:schemeClr>
            </a:solidFill>
            <a:headEnd type="triangle"/>
          </a:ln>
        </p:spPr>
        <p:txBody>
          <a:bodyPr/>
          <a:lstStyle/>
          <a:p>
            <a:endParaRPr>
              <a:solidFill>
                <a:srgbClr val="629DD5"/>
              </a:solidFill>
            </a:endParaRPr>
          </a:p>
        </p:txBody>
      </p:sp>
      <p:sp>
        <p:nvSpPr>
          <p:cNvPr id="208" name="Shape 889"/>
          <p:cNvSpPr/>
          <p:nvPr/>
        </p:nvSpPr>
        <p:spPr>
          <a:xfrm>
            <a:off x="2364770" y="1364184"/>
            <a:ext cx="22217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400" b="1">
                <a:solidFill>
                  <a:srgbClr val="FFFFFF"/>
                </a:solidFill>
                <a:latin typeface="Helvetica Neue"/>
                <a:ea typeface="Helvetica Neue"/>
                <a:cs typeface="Helvetica Neue"/>
                <a:sym typeface="Helvetica Neue"/>
              </a:defRPr>
            </a:lvl1pPr>
          </a:lstStyle>
          <a:p>
            <a:r>
              <a:rPr lang="en-US" dirty="0" smtClean="0">
                <a:solidFill>
                  <a:srgbClr val="629DD5"/>
                </a:solidFill>
              </a:rPr>
              <a:t>A</a:t>
            </a:r>
            <a:endParaRPr dirty="0">
              <a:solidFill>
                <a:srgbClr val="629DD5"/>
              </a:solidFill>
            </a:endParaRPr>
          </a:p>
        </p:txBody>
      </p:sp>
      <p:sp>
        <p:nvSpPr>
          <p:cNvPr id="209" name="Shape 890"/>
          <p:cNvSpPr/>
          <p:nvPr/>
        </p:nvSpPr>
        <p:spPr>
          <a:xfrm>
            <a:off x="6007257" y="1377198"/>
            <a:ext cx="22217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400" b="1">
                <a:solidFill>
                  <a:srgbClr val="FFFFFF"/>
                </a:solidFill>
                <a:latin typeface="Helvetica Neue"/>
                <a:ea typeface="Helvetica Neue"/>
                <a:cs typeface="Helvetica Neue"/>
                <a:sym typeface="Helvetica Neue"/>
              </a:defRPr>
            </a:lvl1pPr>
          </a:lstStyle>
          <a:p>
            <a:r>
              <a:rPr lang="en-US" dirty="0" smtClean="0">
                <a:solidFill>
                  <a:srgbClr val="629DD5"/>
                </a:solidFill>
              </a:rPr>
              <a:t>C</a:t>
            </a:r>
            <a:endParaRPr dirty="0">
              <a:solidFill>
                <a:srgbClr val="629DD5"/>
              </a:solidFill>
            </a:endParaRPr>
          </a:p>
        </p:txBody>
      </p:sp>
      <p:sp>
        <p:nvSpPr>
          <p:cNvPr id="210" name="Shape 891"/>
          <p:cNvSpPr/>
          <p:nvPr/>
        </p:nvSpPr>
        <p:spPr>
          <a:xfrm>
            <a:off x="989775" y="3284082"/>
            <a:ext cx="22217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400" b="1">
                <a:solidFill>
                  <a:srgbClr val="FFFFFF"/>
                </a:solidFill>
                <a:latin typeface="Helvetica Neue"/>
                <a:ea typeface="Helvetica Neue"/>
                <a:cs typeface="Helvetica Neue"/>
                <a:sym typeface="Helvetica Neue"/>
              </a:defRPr>
            </a:lvl1pPr>
          </a:lstStyle>
          <a:p>
            <a:r>
              <a:rPr lang="en-US" dirty="0" smtClean="0">
                <a:solidFill>
                  <a:srgbClr val="629DD5"/>
                </a:solidFill>
              </a:rPr>
              <a:t>C</a:t>
            </a:r>
            <a:endParaRPr dirty="0">
              <a:solidFill>
                <a:srgbClr val="629DD5"/>
              </a:solidFill>
            </a:endParaRPr>
          </a:p>
        </p:txBody>
      </p:sp>
      <p:sp>
        <p:nvSpPr>
          <p:cNvPr id="211" name="Shape 892"/>
          <p:cNvSpPr/>
          <p:nvPr/>
        </p:nvSpPr>
        <p:spPr>
          <a:xfrm>
            <a:off x="2009043" y="5326747"/>
            <a:ext cx="23179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400" b="1">
                <a:solidFill>
                  <a:srgbClr val="FFFFFF"/>
                </a:solidFill>
                <a:latin typeface="Helvetica Neue"/>
                <a:ea typeface="Helvetica Neue"/>
                <a:cs typeface="Helvetica Neue"/>
                <a:sym typeface="Helvetica Neue"/>
              </a:defRPr>
            </a:lvl1pPr>
          </a:lstStyle>
          <a:p>
            <a:r>
              <a:rPr>
                <a:solidFill>
                  <a:srgbClr val="629DD5"/>
                </a:solidFill>
              </a:rPr>
              <a:t>O</a:t>
            </a:r>
          </a:p>
        </p:txBody>
      </p:sp>
      <p:grpSp>
        <p:nvGrpSpPr>
          <p:cNvPr id="212" name="Group 896"/>
          <p:cNvGrpSpPr/>
          <p:nvPr/>
        </p:nvGrpSpPr>
        <p:grpSpPr>
          <a:xfrm>
            <a:off x="8260957" y="2324403"/>
            <a:ext cx="760339" cy="379291"/>
            <a:chOff x="0" y="0"/>
            <a:chExt cx="760337" cy="379289"/>
          </a:xfrm>
        </p:grpSpPr>
        <p:sp>
          <p:nvSpPr>
            <p:cNvPr id="213" name="Shape 893"/>
            <p:cNvSpPr/>
            <p:nvPr/>
          </p:nvSpPr>
          <p:spPr>
            <a:xfrm>
              <a:off x="0" y="0"/>
              <a:ext cx="760337" cy="379289"/>
            </a:xfrm>
            <a:prstGeom prst="rect">
              <a:avLst/>
            </a:prstGeom>
            <a:solidFill>
              <a:srgbClr val="FFFFFF"/>
            </a:solidFill>
            <a:ln w="12700" cap="flat">
              <a:solidFill>
                <a:schemeClr val="tx1">
                  <a:lumMod val="25000"/>
                  <a:lumOff val="75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rgbClr val="629DD5"/>
                </a:solidFill>
              </a:endParaRPr>
            </a:p>
          </p:txBody>
        </p:sp>
        <p:pic>
          <p:nvPicPr>
            <p:cNvPr id="214" name="image16.png"/>
            <p:cNvPicPr>
              <a:picLocks noChangeAspect="1"/>
            </p:cNvPicPr>
            <p:nvPr/>
          </p:nvPicPr>
          <p:blipFill>
            <a:blip r:embed="rId4" cstate="print">
              <a:extLst/>
            </a:blip>
            <a:stretch>
              <a:fillRect/>
            </a:stretch>
          </p:blipFill>
          <p:spPr>
            <a:xfrm>
              <a:off x="437509" y="71093"/>
              <a:ext cx="229542" cy="240947"/>
            </a:xfrm>
            <a:prstGeom prst="rect">
              <a:avLst/>
            </a:prstGeom>
            <a:ln w="9525" cap="flat">
              <a:solidFill>
                <a:schemeClr val="tx1">
                  <a:lumMod val="25000"/>
                  <a:lumOff val="75000"/>
                </a:schemeClr>
              </a:solidFill>
              <a:prstDash val="solid"/>
              <a:round/>
            </a:ln>
            <a:effectLst/>
          </p:spPr>
        </p:pic>
        <p:sp>
          <p:nvSpPr>
            <p:cNvPr id="215" name="Shape 895"/>
            <p:cNvSpPr/>
            <p:nvPr/>
          </p:nvSpPr>
          <p:spPr>
            <a:xfrm>
              <a:off x="97921" y="71122"/>
              <a:ext cx="253631" cy="261607"/>
            </a:xfrm>
            <a:prstGeom prst="rect">
              <a:avLst/>
            </a:prstGeom>
            <a:noFill/>
            <a:ln w="9525" cap="flat">
              <a:solidFill>
                <a:schemeClr val="tx1">
                  <a:lumMod val="25000"/>
                  <a:lumOff val="75000"/>
                </a:schemeClr>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marL="285750" indent="-285750">
                <a:buSzPct val="100000"/>
                <a:buFont typeface="Wingdings"/>
                <a:buChar char="✓"/>
                <a:defRPr sz="1100">
                  <a:solidFill>
                    <a:schemeClr val="accent1"/>
                  </a:solidFill>
                  <a:latin typeface="Helvetica Neue"/>
                  <a:ea typeface="Helvetica Neue"/>
                  <a:cs typeface="Helvetica Neue"/>
                  <a:sym typeface="Helvetica Neue"/>
                </a:defRPr>
              </a:lvl1pPr>
            </a:lstStyle>
            <a:p>
              <a:r>
                <a:rPr dirty="0">
                  <a:solidFill>
                    <a:schemeClr val="tx1">
                      <a:lumMod val="75000"/>
                      <a:lumOff val="25000"/>
                    </a:schemeClr>
                  </a:solidFill>
                </a:rPr>
                <a:t> </a:t>
              </a:r>
            </a:p>
          </p:txBody>
        </p:sp>
      </p:grpSp>
      <p:sp>
        <p:nvSpPr>
          <p:cNvPr id="216" name="Shape 897"/>
          <p:cNvSpPr txBox="1">
            <a:spLocks/>
          </p:cNvSpPr>
          <p:nvPr/>
        </p:nvSpPr>
        <p:spPr>
          <a:xfrm>
            <a:off x="9068038" y="6442333"/>
            <a:ext cx="231277" cy="214702"/>
          </a:xfrm>
          <a:prstGeom prst="rect">
            <a:avLst/>
          </a:prstGeom>
          <a:extLst>
            <a:ext uri="{C572A759-6A51-4108-AA02-DFA0A04FC94B}">
              <ma14:wrappingTextBoxFlag xmlns="" xmlns:ma14="http://schemas.microsoft.com/office/mac/drawingml/2011/main" val="1"/>
            </a:ext>
          </a:extLst>
        </p:spPr>
        <p:txBody>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629DD5"/>
              </a:solidFill>
              <a:effectLst/>
              <a:uLnTx/>
              <a:uFillTx/>
              <a:latin typeface="+mn-lt"/>
              <a:ea typeface="+mn-ea"/>
              <a:cs typeface="+mn-cs"/>
            </a:endParaRPr>
          </a:p>
        </p:txBody>
      </p:sp>
      <p:sp>
        <p:nvSpPr>
          <p:cNvPr id="217" name="Shape 898"/>
          <p:cNvSpPr/>
          <p:nvPr/>
        </p:nvSpPr>
        <p:spPr>
          <a:xfrm flipV="1">
            <a:off x="6126923" y="2981578"/>
            <a:ext cx="1286785" cy="7623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77" y="0"/>
                </a:lnTo>
                <a:lnTo>
                  <a:pt x="15277" y="21600"/>
                </a:lnTo>
                <a:lnTo>
                  <a:pt x="21600" y="21600"/>
                </a:lnTo>
              </a:path>
            </a:pathLst>
          </a:custGeom>
          <a:ln w="28575">
            <a:solidFill>
              <a:schemeClr val="tx1">
                <a:lumMod val="50000"/>
                <a:lumOff val="50000"/>
              </a:schemeClr>
            </a:solidFill>
            <a:tailEnd type="triangle"/>
          </a:ln>
        </p:spPr>
        <p:txBody>
          <a:bodyPr lIns="45719" rIns="45719" anchor="ctr"/>
          <a:lstStyle/>
          <a:p>
            <a:endParaRPr>
              <a:solidFill>
                <a:srgbClr val="629DD5"/>
              </a:solidFill>
            </a:endParaRPr>
          </a:p>
        </p:txBody>
      </p:sp>
      <p:sp>
        <p:nvSpPr>
          <p:cNvPr id="78" name="TextBox 77"/>
          <p:cNvSpPr txBox="1"/>
          <p:nvPr/>
        </p:nvSpPr>
        <p:spPr>
          <a:xfrm>
            <a:off x="7277099" y="142875"/>
            <a:ext cx="2133601" cy="738664"/>
          </a:xfrm>
          <a:prstGeom prst="rect">
            <a:avLst/>
          </a:prstGeom>
          <a:solidFill>
            <a:schemeClr val="tx1">
              <a:lumMod val="10000"/>
              <a:lumOff val="90000"/>
            </a:schemeClr>
          </a:solidFill>
          <a:ln>
            <a:solidFill>
              <a:schemeClr val="tx1">
                <a:lumMod val="75000"/>
                <a:lumOff val="25000"/>
              </a:schemeClr>
            </a:solidFill>
          </a:ln>
        </p:spPr>
        <p:txBody>
          <a:bodyPr wrap="square" rtlCol="0">
            <a:spAutoFit/>
          </a:bodyPr>
          <a:lstStyle/>
          <a:p>
            <a:r>
              <a:rPr lang="en-US" sz="1400" b="1" dirty="0" smtClean="0">
                <a:solidFill>
                  <a:schemeClr val="tx2">
                    <a:lumMod val="50000"/>
                  </a:schemeClr>
                </a:solidFill>
                <a:latin typeface="Calibri" pitchFamily="34" charset="0"/>
                <a:cs typeface="Calibri" pitchFamily="34" charset="0"/>
              </a:rPr>
              <a:t>User Roles in HLF</a:t>
            </a:r>
            <a:r>
              <a:rPr lang="en-US" sz="1400" dirty="0" smtClean="0">
                <a:solidFill>
                  <a:schemeClr val="tx2">
                    <a:lumMod val="50000"/>
                  </a:schemeClr>
                </a:solidFill>
                <a:latin typeface="Calibri" pitchFamily="34" charset="0"/>
                <a:cs typeface="Calibri" pitchFamily="34" charset="0"/>
              </a:rPr>
              <a:t>:</a:t>
            </a:r>
          </a:p>
          <a:p>
            <a:pPr marL="182880" indent="-182880">
              <a:buFontTx/>
              <a:buChar char="-"/>
            </a:pPr>
            <a:r>
              <a:rPr lang="en-US" sz="1400" dirty="0" smtClean="0">
                <a:solidFill>
                  <a:schemeClr val="tx2">
                    <a:lumMod val="50000"/>
                  </a:schemeClr>
                </a:solidFill>
                <a:latin typeface="Calibri" pitchFamily="34" charset="0"/>
                <a:cs typeface="Calibri" pitchFamily="34" charset="0"/>
              </a:rPr>
              <a:t>Client	- </a:t>
            </a:r>
            <a:r>
              <a:rPr lang="en-US" sz="1400" dirty="0" err="1" smtClean="0">
                <a:solidFill>
                  <a:schemeClr val="tx2">
                    <a:lumMod val="50000"/>
                  </a:schemeClr>
                </a:solidFill>
                <a:latin typeface="Calibri" pitchFamily="34" charset="0"/>
                <a:cs typeface="Calibri" pitchFamily="34" charset="0"/>
              </a:rPr>
              <a:t>Validator</a:t>
            </a:r>
            <a:endParaRPr lang="en-US" sz="1400" dirty="0" smtClean="0">
              <a:solidFill>
                <a:schemeClr val="tx2">
                  <a:lumMod val="50000"/>
                </a:schemeClr>
              </a:solidFill>
              <a:latin typeface="Calibri" pitchFamily="34" charset="0"/>
              <a:cs typeface="Calibri" pitchFamily="34" charset="0"/>
            </a:endParaRPr>
          </a:p>
          <a:p>
            <a:pPr marL="91440" indent="-182880">
              <a:buFontTx/>
              <a:buChar char="-"/>
            </a:pPr>
            <a:r>
              <a:rPr lang="en-US" sz="1400" dirty="0" smtClean="0">
                <a:solidFill>
                  <a:schemeClr val="tx2">
                    <a:lumMod val="50000"/>
                  </a:schemeClr>
                </a:solidFill>
                <a:latin typeface="Calibri" pitchFamily="34" charset="0"/>
                <a:cs typeface="Calibri" pitchFamily="34" charset="0"/>
              </a:rPr>
              <a:t>Auditor	- Peer</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HLF Blockchain Components</a:t>
            </a:r>
            <a:endParaRPr lang="en-US" dirty="0"/>
          </a:p>
        </p:txBody>
      </p:sp>
      <p:grpSp>
        <p:nvGrpSpPr>
          <p:cNvPr id="3" name="Group 965"/>
          <p:cNvGrpSpPr/>
          <p:nvPr/>
        </p:nvGrpSpPr>
        <p:grpSpPr>
          <a:xfrm>
            <a:off x="891945" y="3163443"/>
            <a:ext cx="1226588" cy="488434"/>
            <a:chOff x="0" y="0"/>
            <a:chExt cx="1226587" cy="488433"/>
          </a:xfrm>
        </p:grpSpPr>
        <p:sp>
          <p:nvSpPr>
            <p:cNvPr id="4" name="Shape 963"/>
            <p:cNvSpPr/>
            <p:nvPr/>
          </p:nvSpPr>
          <p:spPr>
            <a:xfrm>
              <a:off x="0" y="0"/>
              <a:ext cx="1226587" cy="488433"/>
            </a:xfrm>
            <a:prstGeom prst="roundRect">
              <a:avLst>
                <a:gd name="adj" fmla="val 16667"/>
              </a:avLst>
            </a:prstGeom>
            <a:noFill/>
            <a:ln w="9525" cap="flat">
              <a:solidFill>
                <a:srgbClr val="3C75BD"/>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latin typeface="Helvetica Neue"/>
                  <a:ea typeface="Helvetica Neue"/>
                  <a:cs typeface="Helvetica Neue"/>
                  <a:sym typeface="Helvetica Neue"/>
                </a:defRPr>
              </a:pPr>
              <a:endParaRPr>
                <a:solidFill>
                  <a:schemeClr val="tx1">
                    <a:lumMod val="75000"/>
                    <a:lumOff val="25000"/>
                  </a:schemeClr>
                </a:solidFill>
              </a:endParaRPr>
            </a:p>
          </p:txBody>
        </p:sp>
        <p:sp>
          <p:nvSpPr>
            <p:cNvPr id="5" name="Shape 964"/>
            <p:cNvSpPr/>
            <p:nvPr/>
          </p:nvSpPr>
          <p:spPr>
            <a:xfrm>
              <a:off x="145539" y="105716"/>
              <a:ext cx="935509" cy="2769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200">
                  <a:latin typeface="Helvetica Neue"/>
                  <a:ea typeface="Helvetica Neue"/>
                  <a:cs typeface="Helvetica Neue"/>
                  <a:sym typeface="Helvetica Neue"/>
                </a:defRPr>
              </a:lvl1pPr>
            </a:lstStyle>
            <a:p>
              <a:r>
                <a:rPr>
                  <a:solidFill>
                    <a:schemeClr val="tx1">
                      <a:lumMod val="75000"/>
                      <a:lumOff val="25000"/>
                    </a:schemeClr>
                  </a:solidFill>
                </a:rPr>
                <a:t>Membership</a:t>
              </a:r>
            </a:p>
          </p:txBody>
        </p:sp>
      </p:grpSp>
      <p:grpSp>
        <p:nvGrpSpPr>
          <p:cNvPr id="6" name="Group 968"/>
          <p:cNvGrpSpPr/>
          <p:nvPr/>
        </p:nvGrpSpPr>
        <p:grpSpPr>
          <a:xfrm>
            <a:off x="898271" y="1785435"/>
            <a:ext cx="1226588" cy="488434"/>
            <a:chOff x="0" y="0"/>
            <a:chExt cx="1226587" cy="488433"/>
          </a:xfrm>
        </p:grpSpPr>
        <p:sp>
          <p:nvSpPr>
            <p:cNvPr id="7" name="Shape 966"/>
            <p:cNvSpPr/>
            <p:nvPr/>
          </p:nvSpPr>
          <p:spPr>
            <a:xfrm>
              <a:off x="0" y="0"/>
              <a:ext cx="1226587" cy="488433"/>
            </a:xfrm>
            <a:prstGeom prst="roundRect">
              <a:avLst>
                <a:gd name="adj" fmla="val 16667"/>
              </a:avLst>
            </a:prstGeom>
            <a:noFill/>
            <a:ln w="9525" cap="flat">
              <a:solidFill>
                <a:srgbClr val="3C75BD"/>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latin typeface="Helvetica Neue"/>
                  <a:ea typeface="Helvetica Neue"/>
                  <a:cs typeface="Helvetica Neue"/>
                  <a:sym typeface="Helvetica Neue"/>
                </a:defRPr>
              </a:pPr>
              <a:endParaRPr>
                <a:solidFill>
                  <a:schemeClr val="tx1">
                    <a:lumMod val="75000"/>
                    <a:lumOff val="25000"/>
                  </a:schemeClr>
                </a:solidFill>
              </a:endParaRPr>
            </a:p>
          </p:txBody>
        </p:sp>
        <p:sp>
          <p:nvSpPr>
            <p:cNvPr id="8" name="Shape 967"/>
            <p:cNvSpPr/>
            <p:nvPr/>
          </p:nvSpPr>
          <p:spPr>
            <a:xfrm>
              <a:off x="50161" y="105716"/>
              <a:ext cx="1126267" cy="2769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200">
                  <a:latin typeface="Helvetica Neue"/>
                  <a:ea typeface="Helvetica Neue"/>
                  <a:cs typeface="Helvetica Neue"/>
                  <a:sym typeface="Helvetica Neue"/>
                </a:defRPr>
              </a:lvl1pPr>
            </a:lstStyle>
            <a:p>
              <a:r>
                <a:rPr>
                  <a:solidFill>
                    <a:schemeClr val="tx1">
                      <a:lumMod val="75000"/>
                      <a:lumOff val="25000"/>
                    </a:schemeClr>
                  </a:solidFill>
                </a:rPr>
                <a:t>Smart Contract</a:t>
              </a:r>
            </a:p>
          </p:txBody>
        </p:sp>
      </p:grpSp>
      <p:grpSp>
        <p:nvGrpSpPr>
          <p:cNvPr id="9" name="Group 971"/>
          <p:cNvGrpSpPr/>
          <p:nvPr/>
        </p:nvGrpSpPr>
        <p:grpSpPr>
          <a:xfrm>
            <a:off x="891945" y="4541451"/>
            <a:ext cx="1226588" cy="488434"/>
            <a:chOff x="0" y="0"/>
            <a:chExt cx="1226587" cy="488433"/>
          </a:xfrm>
        </p:grpSpPr>
        <p:sp>
          <p:nvSpPr>
            <p:cNvPr id="10" name="Shape 969"/>
            <p:cNvSpPr/>
            <p:nvPr/>
          </p:nvSpPr>
          <p:spPr>
            <a:xfrm>
              <a:off x="0" y="0"/>
              <a:ext cx="1226587" cy="488433"/>
            </a:xfrm>
            <a:prstGeom prst="roundRect">
              <a:avLst>
                <a:gd name="adj" fmla="val 16667"/>
              </a:avLst>
            </a:prstGeom>
            <a:noFill/>
            <a:ln w="9525" cap="flat">
              <a:solidFill>
                <a:srgbClr val="3C75BD"/>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latin typeface="Helvetica Neue"/>
                  <a:ea typeface="Helvetica Neue"/>
                  <a:cs typeface="Helvetica Neue"/>
                  <a:sym typeface="Helvetica Neue"/>
                </a:defRPr>
              </a:pPr>
              <a:endParaRPr>
                <a:solidFill>
                  <a:schemeClr val="tx1">
                    <a:lumMod val="75000"/>
                    <a:lumOff val="25000"/>
                  </a:schemeClr>
                </a:solidFill>
              </a:endParaRPr>
            </a:p>
          </p:txBody>
        </p:sp>
        <p:sp>
          <p:nvSpPr>
            <p:cNvPr id="11" name="Shape 970"/>
            <p:cNvSpPr/>
            <p:nvPr/>
          </p:nvSpPr>
          <p:spPr>
            <a:xfrm>
              <a:off x="119896" y="13384"/>
              <a:ext cx="986806"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ctr">
                <a:defRPr sz="1200">
                  <a:latin typeface="Helvetica Neue"/>
                  <a:ea typeface="Helvetica Neue"/>
                  <a:cs typeface="Helvetica Neue"/>
                  <a:sym typeface="Helvetica Neue"/>
                </a:defRPr>
              </a:pPr>
              <a:r>
                <a:rPr>
                  <a:solidFill>
                    <a:schemeClr val="tx1">
                      <a:lumMod val="75000"/>
                      <a:lumOff val="25000"/>
                    </a:schemeClr>
                  </a:solidFill>
                </a:rPr>
                <a:t>Systems </a:t>
              </a:r>
            </a:p>
            <a:p>
              <a:pPr algn="ctr">
                <a:defRPr sz="1200">
                  <a:latin typeface="Helvetica Neue"/>
                  <a:ea typeface="Helvetica Neue"/>
                  <a:cs typeface="Helvetica Neue"/>
                  <a:sym typeface="Helvetica Neue"/>
                </a:defRPr>
              </a:pPr>
              <a:r>
                <a:rPr>
                  <a:solidFill>
                    <a:schemeClr val="tx1">
                      <a:lumMod val="75000"/>
                      <a:lumOff val="25000"/>
                    </a:schemeClr>
                  </a:solidFill>
                </a:rPr>
                <a:t>Management</a:t>
              </a:r>
            </a:p>
          </p:txBody>
        </p:sp>
      </p:grpSp>
      <p:grpSp>
        <p:nvGrpSpPr>
          <p:cNvPr id="12" name="Group 974"/>
          <p:cNvGrpSpPr/>
          <p:nvPr/>
        </p:nvGrpSpPr>
        <p:grpSpPr>
          <a:xfrm>
            <a:off x="891945" y="3852448"/>
            <a:ext cx="1226588" cy="488434"/>
            <a:chOff x="0" y="0"/>
            <a:chExt cx="1226587" cy="488433"/>
          </a:xfrm>
        </p:grpSpPr>
        <p:sp>
          <p:nvSpPr>
            <p:cNvPr id="13" name="Shape 972"/>
            <p:cNvSpPr/>
            <p:nvPr/>
          </p:nvSpPr>
          <p:spPr>
            <a:xfrm>
              <a:off x="0" y="0"/>
              <a:ext cx="1226587" cy="488433"/>
            </a:xfrm>
            <a:prstGeom prst="roundRect">
              <a:avLst>
                <a:gd name="adj" fmla="val 16667"/>
              </a:avLst>
            </a:prstGeom>
            <a:noFill/>
            <a:ln w="9525" cap="flat">
              <a:solidFill>
                <a:srgbClr val="3C75BD"/>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latin typeface="Helvetica Neue"/>
                  <a:ea typeface="Helvetica Neue"/>
                  <a:cs typeface="Helvetica Neue"/>
                  <a:sym typeface="Helvetica Neue"/>
                </a:defRPr>
              </a:pPr>
              <a:endParaRPr>
                <a:solidFill>
                  <a:schemeClr val="tx1">
                    <a:lumMod val="75000"/>
                    <a:lumOff val="25000"/>
                  </a:schemeClr>
                </a:solidFill>
              </a:endParaRPr>
            </a:p>
          </p:txBody>
        </p:sp>
        <p:sp>
          <p:nvSpPr>
            <p:cNvPr id="14" name="Shape 973"/>
            <p:cNvSpPr/>
            <p:nvPr/>
          </p:nvSpPr>
          <p:spPr>
            <a:xfrm>
              <a:off x="332293" y="105716"/>
              <a:ext cx="562011" cy="2769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200">
                  <a:latin typeface="Helvetica Neue"/>
                  <a:ea typeface="Helvetica Neue"/>
                  <a:cs typeface="Helvetica Neue"/>
                  <a:sym typeface="Helvetica Neue"/>
                </a:defRPr>
              </a:lvl1pPr>
            </a:lstStyle>
            <a:p>
              <a:r>
                <a:rPr>
                  <a:solidFill>
                    <a:schemeClr val="tx1">
                      <a:lumMod val="75000"/>
                      <a:lumOff val="25000"/>
                    </a:schemeClr>
                  </a:solidFill>
                </a:rPr>
                <a:t>Events</a:t>
              </a:r>
            </a:p>
          </p:txBody>
        </p:sp>
      </p:grpSp>
      <p:grpSp>
        <p:nvGrpSpPr>
          <p:cNvPr id="15" name="Group 977"/>
          <p:cNvGrpSpPr/>
          <p:nvPr/>
        </p:nvGrpSpPr>
        <p:grpSpPr>
          <a:xfrm>
            <a:off x="891945" y="2474440"/>
            <a:ext cx="1226588" cy="488434"/>
            <a:chOff x="0" y="0"/>
            <a:chExt cx="1226587" cy="488433"/>
          </a:xfrm>
        </p:grpSpPr>
        <p:sp>
          <p:nvSpPr>
            <p:cNvPr id="16" name="Shape 975"/>
            <p:cNvSpPr/>
            <p:nvPr/>
          </p:nvSpPr>
          <p:spPr>
            <a:xfrm>
              <a:off x="0" y="0"/>
              <a:ext cx="1226587" cy="488433"/>
            </a:xfrm>
            <a:prstGeom prst="roundRect">
              <a:avLst>
                <a:gd name="adj" fmla="val 16667"/>
              </a:avLst>
            </a:prstGeom>
            <a:noFill/>
            <a:ln w="9525" cap="flat">
              <a:solidFill>
                <a:srgbClr val="3C75BD"/>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latin typeface="Helvetica Neue"/>
                  <a:ea typeface="Helvetica Neue"/>
                  <a:cs typeface="Helvetica Neue"/>
                  <a:sym typeface="Helvetica Neue"/>
                </a:defRPr>
              </a:pPr>
              <a:endParaRPr>
                <a:solidFill>
                  <a:schemeClr val="tx1">
                    <a:lumMod val="75000"/>
                    <a:lumOff val="25000"/>
                  </a:schemeClr>
                </a:solidFill>
              </a:endParaRPr>
            </a:p>
          </p:txBody>
        </p:sp>
        <p:sp>
          <p:nvSpPr>
            <p:cNvPr id="17" name="Shape 976"/>
            <p:cNvSpPr/>
            <p:nvPr/>
          </p:nvSpPr>
          <p:spPr>
            <a:xfrm>
              <a:off x="184018" y="13384"/>
              <a:ext cx="858565"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ctr">
                <a:defRPr sz="1200">
                  <a:latin typeface="Helvetica Neue"/>
                  <a:ea typeface="Helvetica Neue"/>
                  <a:cs typeface="Helvetica Neue"/>
                  <a:sym typeface="Helvetica Neue"/>
                </a:defRPr>
              </a:pPr>
              <a:r>
                <a:rPr>
                  <a:solidFill>
                    <a:schemeClr val="tx1">
                      <a:lumMod val="75000"/>
                      <a:lumOff val="25000"/>
                    </a:schemeClr>
                  </a:solidFill>
                </a:rPr>
                <a:t>Consensus</a:t>
              </a:r>
            </a:p>
            <a:p>
              <a:pPr algn="ctr">
                <a:defRPr sz="1200">
                  <a:latin typeface="Helvetica Neue"/>
                  <a:ea typeface="Helvetica Neue"/>
                  <a:cs typeface="Helvetica Neue"/>
                  <a:sym typeface="Helvetica Neue"/>
                </a:defRPr>
              </a:pPr>
              <a:r>
                <a:rPr>
                  <a:solidFill>
                    <a:schemeClr val="tx1">
                      <a:lumMod val="75000"/>
                      <a:lumOff val="25000"/>
                    </a:schemeClr>
                  </a:solidFill>
                </a:rPr>
                <a:t>Network</a:t>
              </a:r>
            </a:p>
          </p:txBody>
        </p:sp>
      </p:grpSp>
      <p:grpSp>
        <p:nvGrpSpPr>
          <p:cNvPr id="18" name="Group 980"/>
          <p:cNvGrpSpPr/>
          <p:nvPr/>
        </p:nvGrpSpPr>
        <p:grpSpPr>
          <a:xfrm>
            <a:off x="891945" y="5230455"/>
            <a:ext cx="1226588" cy="488434"/>
            <a:chOff x="0" y="0"/>
            <a:chExt cx="1226587" cy="488433"/>
          </a:xfrm>
        </p:grpSpPr>
        <p:sp>
          <p:nvSpPr>
            <p:cNvPr id="19" name="Shape 978"/>
            <p:cNvSpPr/>
            <p:nvPr/>
          </p:nvSpPr>
          <p:spPr>
            <a:xfrm>
              <a:off x="0" y="0"/>
              <a:ext cx="1226587" cy="488433"/>
            </a:xfrm>
            <a:prstGeom prst="roundRect">
              <a:avLst>
                <a:gd name="adj" fmla="val 16667"/>
              </a:avLst>
            </a:prstGeom>
            <a:noFill/>
            <a:ln w="9525" cap="flat">
              <a:solidFill>
                <a:srgbClr val="3C75BD"/>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latin typeface="Helvetica Neue"/>
                  <a:ea typeface="Helvetica Neue"/>
                  <a:cs typeface="Helvetica Neue"/>
                  <a:sym typeface="Helvetica Neue"/>
                </a:defRPr>
              </a:pPr>
              <a:endParaRPr>
                <a:solidFill>
                  <a:schemeClr val="tx1">
                    <a:lumMod val="75000"/>
                    <a:lumOff val="25000"/>
                  </a:schemeClr>
                </a:solidFill>
              </a:endParaRPr>
            </a:p>
          </p:txBody>
        </p:sp>
        <p:sp>
          <p:nvSpPr>
            <p:cNvPr id="20" name="Shape 979"/>
            <p:cNvSpPr/>
            <p:nvPr/>
          </p:nvSpPr>
          <p:spPr>
            <a:xfrm>
              <a:off x="356788" y="105716"/>
              <a:ext cx="513024" cy="2769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200">
                  <a:latin typeface="Helvetica Neue"/>
                  <a:ea typeface="Helvetica Neue"/>
                  <a:cs typeface="Helvetica Neue"/>
                  <a:sym typeface="Helvetica Neue"/>
                </a:defRPr>
              </a:lvl1pPr>
            </a:lstStyle>
            <a:p>
              <a:r>
                <a:rPr>
                  <a:solidFill>
                    <a:schemeClr val="tx1">
                      <a:lumMod val="75000"/>
                      <a:lumOff val="25000"/>
                    </a:schemeClr>
                  </a:solidFill>
                </a:rPr>
                <a:t>Wallet</a:t>
              </a:r>
            </a:p>
          </p:txBody>
        </p:sp>
      </p:grpSp>
      <p:grpSp>
        <p:nvGrpSpPr>
          <p:cNvPr id="21" name="Group 983"/>
          <p:cNvGrpSpPr/>
          <p:nvPr/>
        </p:nvGrpSpPr>
        <p:grpSpPr>
          <a:xfrm>
            <a:off x="891945" y="1095240"/>
            <a:ext cx="1226588" cy="488435"/>
            <a:chOff x="0" y="0"/>
            <a:chExt cx="1226587" cy="488433"/>
          </a:xfrm>
        </p:grpSpPr>
        <p:sp>
          <p:nvSpPr>
            <p:cNvPr id="22" name="Shape 981"/>
            <p:cNvSpPr/>
            <p:nvPr/>
          </p:nvSpPr>
          <p:spPr>
            <a:xfrm>
              <a:off x="0" y="0"/>
              <a:ext cx="1226587" cy="488433"/>
            </a:xfrm>
            <a:prstGeom prst="roundRect">
              <a:avLst>
                <a:gd name="adj" fmla="val 16667"/>
              </a:avLst>
            </a:prstGeom>
            <a:noFill/>
            <a:ln w="9525" cap="flat">
              <a:solidFill>
                <a:srgbClr val="3C75BD"/>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latin typeface="Helvetica Neue"/>
                  <a:ea typeface="Helvetica Neue"/>
                  <a:cs typeface="Helvetica Neue"/>
                  <a:sym typeface="Helvetica Neue"/>
                </a:defRPr>
              </a:pPr>
              <a:endParaRPr>
                <a:solidFill>
                  <a:schemeClr val="tx1">
                    <a:lumMod val="75000"/>
                    <a:lumOff val="25000"/>
                  </a:schemeClr>
                </a:solidFill>
              </a:endParaRPr>
            </a:p>
          </p:txBody>
        </p:sp>
        <p:sp>
          <p:nvSpPr>
            <p:cNvPr id="23" name="Shape 982"/>
            <p:cNvSpPr/>
            <p:nvPr/>
          </p:nvSpPr>
          <p:spPr>
            <a:xfrm>
              <a:off x="329089" y="105716"/>
              <a:ext cx="568422" cy="2769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200">
                  <a:latin typeface="Helvetica Neue"/>
                  <a:ea typeface="Helvetica Neue"/>
                  <a:cs typeface="Helvetica Neue"/>
                  <a:sym typeface="Helvetica Neue"/>
                </a:defRPr>
              </a:lvl1pPr>
            </a:lstStyle>
            <a:p>
              <a:r>
                <a:rPr>
                  <a:solidFill>
                    <a:schemeClr val="tx1">
                      <a:lumMod val="75000"/>
                      <a:lumOff val="25000"/>
                    </a:schemeClr>
                  </a:solidFill>
                </a:rPr>
                <a:t>Ledger</a:t>
              </a:r>
            </a:p>
          </p:txBody>
        </p:sp>
      </p:grpSp>
      <p:sp>
        <p:nvSpPr>
          <p:cNvPr id="24" name="Shape 984"/>
          <p:cNvSpPr/>
          <p:nvPr/>
        </p:nvSpPr>
        <p:spPr>
          <a:xfrm>
            <a:off x="3937687" y="1122007"/>
            <a:ext cx="5051978"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solidFill>
                  <a:schemeClr val="accent1"/>
                </a:solidFill>
                <a:latin typeface="Helvetica Neue"/>
                <a:ea typeface="Helvetica Neue"/>
                <a:cs typeface="Helvetica Neue"/>
                <a:sym typeface="Helvetica Neue"/>
              </a:defRPr>
            </a:lvl1pPr>
          </a:lstStyle>
          <a:p>
            <a:r>
              <a:rPr lang="en-US" dirty="0" smtClean="0">
                <a:solidFill>
                  <a:schemeClr val="tx1"/>
                </a:solidFill>
                <a:latin typeface="+mn-lt"/>
                <a:ea typeface="+mn-ea"/>
                <a:cs typeface="+mn-cs"/>
              </a:rPr>
              <a:t>contains the current world state of the ledger and a Blockchain of transaction invocations</a:t>
            </a:r>
            <a:endParaRPr lang="en-US" dirty="0">
              <a:solidFill>
                <a:schemeClr val="tx1"/>
              </a:solidFill>
              <a:latin typeface="+mn-lt"/>
              <a:ea typeface="+mn-ea"/>
              <a:cs typeface="+mn-cs"/>
            </a:endParaRPr>
          </a:p>
        </p:txBody>
      </p:sp>
      <p:grpSp>
        <p:nvGrpSpPr>
          <p:cNvPr id="25" name="Group 987"/>
          <p:cNvGrpSpPr/>
          <p:nvPr/>
        </p:nvGrpSpPr>
        <p:grpSpPr>
          <a:xfrm>
            <a:off x="2994254" y="1737991"/>
            <a:ext cx="456810" cy="493696"/>
            <a:chOff x="0" y="0"/>
            <a:chExt cx="456808" cy="493695"/>
          </a:xfrm>
        </p:grpSpPr>
        <p:sp>
          <p:nvSpPr>
            <p:cNvPr id="26" name="Shape 985"/>
            <p:cNvSpPr/>
            <p:nvPr/>
          </p:nvSpPr>
          <p:spPr>
            <a:xfrm>
              <a:off x="0" y="-1"/>
              <a:ext cx="456809" cy="493697"/>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8935"/>
                  </a:lnTo>
                  <a:lnTo>
                    <a:pt x="21600" y="18269"/>
                  </a:lnTo>
                  <a:lnTo>
                    <a:pt x="18000" y="21600"/>
                  </a:lnTo>
                  <a:lnTo>
                    <a:pt x="0" y="21600"/>
                  </a:lnTo>
                  <a:lnTo>
                    <a:pt x="0" y="0"/>
                  </a:lnTo>
                  <a:lnTo>
                    <a:pt x="21600" y="0"/>
                  </a:lnTo>
                  <a:lnTo>
                    <a:pt x="21600" y="18269"/>
                  </a:lnTo>
                </a:path>
              </a:pathLst>
            </a:custGeom>
            <a:noFill/>
            <a:ln w="9525" cap="flat">
              <a:solidFill>
                <a:srgbClr val="3C75BD"/>
              </a:solidFill>
              <a:prstDash val="solid"/>
              <a:round/>
            </a:ln>
            <a:effectLst/>
          </p:spPr>
          <p:txBody>
            <a:bodyPr wrap="square" lIns="45719" tIns="45719" rIns="45719" bIns="45719" numCol="1" anchor="ctr">
              <a:noAutofit/>
            </a:bodyPr>
            <a:lstStyle/>
            <a:p>
              <a:pPr algn="ctr">
                <a:defRPr sz="8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27" name="Shape 986"/>
            <p:cNvSpPr/>
            <p:nvPr/>
          </p:nvSpPr>
          <p:spPr>
            <a:xfrm>
              <a:off x="0" y="99559"/>
              <a:ext cx="456809" cy="218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800">
                  <a:solidFill>
                    <a:schemeClr val="accent1"/>
                  </a:solidFill>
                  <a:latin typeface="+mj-lt"/>
                  <a:ea typeface="+mj-ea"/>
                  <a:cs typeface="+mj-cs"/>
                  <a:sym typeface="Calibri"/>
                </a:defRPr>
              </a:lvl1pPr>
            </a:lstStyle>
            <a:p>
              <a:r>
                <a:rPr>
                  <a:solidFill>
                    <a:schemeClr val="tx1">
                      <a:lumMod val="75000"/>
                      <a:lumOff val="25000"/>
                    </a:schemeClr>
                  </a:solidFill>
                </a:rPr>
                <a:t>f(abc);</a:t>
              </a:r>
            </a:p>
          </p:txBody>
        </p:sp>
      </p:grpSp>
      <p:sp>
        <p:nvSpPr>
          <p:cNvPr id="28" name="Shape 988"/>
          <p:cNvSpPr/>
          <p:nvPr/>
        </p:nvSpPr>
        <p:spPr>
          <a:xfrm>
            <a:off x="3937687" y="1754007"/>
            <a:ext cx="5051978"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solidFill>
                  <a:schemeClr val="accent1"/>
                </a:solidFill>
                <a:latin typeface="Helvetica Neue"/>
                <a:ea typeface="Helvetica Neue"/>
                <a:cs typeface="Helvetica Neue"/>
                <a:sym typeface="Helvetica Neue"/>
              </a:defRPr>
            </a:lvl1pPr>
          </a:lstStyle>
          <a:p>
            <a:r>
              <a:rPr lang="en-US" dirty="0" smtClean="0">
                <a:solidFill>
                  <a:schemeClr val="tx1"/>
                </a:solidFill>
                <a:latin typeface="+mn-lt"/>
                <a:ea typeface="+mn-ea"/>
                <a:cs typeface="+mn-cs"/>
              </a:rPr>
              <a:t>encapsulates business network transactions in code. transaction invocations result in gets and sets of ledger state  </a:t>
            </a:r>
            <a:endParaRPr lang="en-US" dirty="0">
              <a:solidFill>
                <a:schemeClr val="tx1"/>
              </a:solidFill>
              <a:latin typeface="+mn-lt"/>
              <a:ea typeface="+mn-ea"/>
              <a:cs typeface="+mn-cs"/>
            </a:endParaRPr>
          </a:p>
        </p:txBody>
      </p:sp>
      <p:grpSp>
        <p:nvGrpSpPr>
          <p:cNvPr id="29" name="Group 1010"/>
          <p:cNvGrpSpPr/>
          <p:nvPr/>
        </p:nvGrpSpPr>
        <p:grpSpPr>
          <a:xfrm>
            <a:off x="2822362" y="2400364"/>
            <a:ext cx="800593" cy="633244"/>
            <a:chOff x="0" y="0"/>
            <a:chExt cx="800591" cy="633242"/>
          </a:xfrm>
        </p:grpSpPr>
        <p:sp>
          <p:nvSpPr>
            <p:cNvPr id="30" name="Shape 989"/>
            <p:cNvSpPr/>
            <p:nvPr/>
          </p:nvSpPr>
          <p:spPr>
            <a:xfrm>
              <a:off x="-1" y="0"/>
              <a:ext cx="800593" cy="6332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271" y="0"/>
                  </a:lnTo>
                  <a:lnTo>
                    <a:pt x="17329" y="0"/>
                  </a:lnTo>
                  <a:lnTo>
                    <a:pt x="21600" y="10800"/>
                  </a:lnTo>
                  <a:lnTo>
                    <a:pt x="17329" y="21600"/>
                  </a:lnTo>
                  <a:lnTo>
                    <a:pt x="4271" y="21600"/>
                  </a:lnTo>
                  <a:close/>
                </a:path>
              </a:pathLst>
            </a:custGeom>
            <a:noFill/>
            <a:ln w="12700"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solidFill>
                  <a:schemeClr val="tx1">
                    <a:lumMod val="75000"/>
                    <a:lumOff val="25000"/>
                  </a:schemeClr>
                </a:solidFill>
              </a:endParaRPr>
            </a:p>
          </p:txBody>
        </p:sp>
        <p:grpSp>
          <p:nvGrpSpPr>
            <p:cNvPr id="31" name="Group 1009"/>
            <p:cNvGrpSpPr/>
            <p:nvPr/>
          </p:nvGrpSpPr>
          <p:grpSpPr>
            <a:xfrm>
              <a:off x="87187" y="68268"/>
              <a:ext cx="628258" cy="526032"/>
              <a:chOff x="0" y="0"/>
              <a:chExt cx="628256" cy="526031"/>
            </a:xfrm>
          </p:grpSpPr>
          <p:sp>
            <p:nvSpPr>
              <p:cNvPr id="32" name="Shape 990"/>
              <p:cNvSpPr/>
              <p:nvPr/>
            </p:nvSpPr>
            <p:spPr>
              <a:xfrm>
                <a:off x="208996" y="57766"/>
                <a:ext cx="174100" cy="58505"/>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33" name="Shape 991"/>
              <p:cNvSpPr/>
              <p:nvPr/>
            </p:nvSpPr>
            <p:spPr>
              <a:xfrm flipH="1">
                <a:off x="56632" y="57766"/>
                <a:ext cx="152365" cy="131156"/>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34" name="Shape 992"/>
              <p:cNvSpPr/>
              <p:nvPr/>
            </p:nvSpPr>
            <p:spPr>
              <a:xfrm flipH="1">
                <a:off x="326464" y="116270"/>
                <a:ext cx="56632" cy="171939"/>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35" name="Shape 993"/>
              <p:cNvSpPr/>
              <p:nvPr/>
            </p:nvSpPr>
            <p:spPr>
              <a:xfrm>
                <a:off x="56631" y="188922"/>
                <a:ext cx="51796" cy="195152"/>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36" name="Shape 994"/>
              <p:cNvSpPr/>
              <p:nvPr/>
            </p:nvSpPr>
            <p:spPr>
              <a:xfrm>
                <a:off x="56631" y="188922"/>
                <a:ext cx="269833" cy="99288"/>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37" name="Shape 995"/>
              <p:cNvSpPr/>
              <p:nvPr/>
            </p:nvSpPr>
            <p:spPr>
              <a:xfrm flipV="1">
                <a:off x="113263" y="288210"/>
                <a:ext cx="213202" cy="95865"/>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38" name="Shape 996"/>
              <p:cNvSpPr/>
              <p:nvPr/>
            </p:nvSpPr>
            <p:spPr>
              <a:xfrm>
                <a:off x="108181" y="384074"/>
                <a:ext cx="188529" cy="80992"/>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39" name="Shape 997"/>
              <p:cNvSpPr/>
              <p:nvPr/>
            </p:nvSpPr>
            <p:spPr>
              <a:xfrm flipV="1">
                <a:off x="296709" y="404099"/>
                <a:ext cx="197667" cy="60967"/>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40" name="Shape 998"/>
              <p:cNvSpPr/>
              <p:nvPr/>
            </p:nvSpPr>
            <p:spPr>
              <a:xfrm>
                <a:off x="326464" y="288209"/>
                <a:ext cx="169542" cy="115890"/>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41" name="Shape 999"/>
              <p:cNvSpPr/>
              <p:nvPr/>
            </p:nvSpPr>
            <p:spPr>
              <a:xfrm flipV="1">
                <a:off x="494376" y="177237"/>
                <a:ext cx="77249" cy="226863"/>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42" name="Shape 1000"/>
              <p:cNvSpPr/>
              <p:nvPr/>
            </p:nvSpPr>
            <p:spPr>
              <a:xfrm>
                <a:off x="386114" y="116270"/>
                <a:ext cx="185511" cy="60966"/>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43" name="Shape 1001"/>
              <p:cNvSpPr/>
              <p:nvPr/>
            </p:nvSpPr>
            <p:spPr>
              <a:xfrm>
                <a:off x="0" y="131947"/>
                <a:ext cx="113265" cy="121933"/>
              </a:xfrm>
              <a:prstGeom prst="ellipse">
                <a:avLst/>
              </a:prstGeom>
              <a:solidFill>
                <a:srgbClr val="FFFFFF"/>
              </a:solidFill>
              <a:ln w="12700"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solidFill>
                    <a:schemeClr val="tx1">
                      <a:lumMod val="75000"/>
                      <a:lumOff val="25000"/>
                    </a:schemeClr>
                  </a:solidFill>
                </a:endParaRPr>
              </a:p>
            </p:txBody>
          </p:sp>
          <p:sp>
            <p:nvSpPr>
              <p:cNvPr id="44" name="Shape 1002"/>
              <p:cNvSpPr/>
              <p:nvPr/>
            </p:nvSpPr>
            <p:spPr>
              <a:xfrm>
                <a:off x="151661" y="-1"/>
                <a:ext cx="113265" cy="121933"/>
              </a:xfrm>
              <a:prstGeom prst="ellipse">
                <a:avLst/>
              </a:prstGeom>
              <a:solidFill>
                <a:srgbClr val="FFFFFF"/>
              </a:solidFill>
              <a:ln w="12700"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solidFill>
                    <a:schemeClr val="tx1">
                      <a:lumMod val="75000"/>
                      <a:lumOff val="25000"/>
                    </a:schemeClr>
                  </a:solidFill>
                </a:endParaRPr>
              </a:p>
            </p:txBody>
          </p:sp>
          <p:sp>
            <p:nvSpPr>
              <p:cNvPr id="45" name="Shape 1003"/>
              <p:cNvSpPr/>
              <p:nvPr/>
            </p:nvSpPr>
            <p:spPr>
              <a:xfrm>
                <a:off x="273794" y="226009"/>
                <a:ext cx="113265" cy="121933"/>
              </a:xfrm>
              <a:prstGeom prst="ellipse">
                <a:avLst/>
              </a:prstGeom>
              <a:solidFill>
                <a:srgbClr val="FFFFFF"/>
              </a:solidFill>
              <a:ln w="12700"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solidFill>
                    <a:schemeClr val="tx1">
                      <a:lumMod val="75000"/>
                      <a:lumOff val="25000"/>
                    </a:schemeClr>
                  </a:solidFill>
                </a:endParaRPr>
              </a:p>
            </p:txBody>
          </p:sp>
          <p:sp>
            <p:nvSpPr>
              <p:cNvPr id="46" name="Shape 1004"/>
              <p:cNvSpPr/>
              <p:nvPr/>
            </p:nvSpPr>
            <p:spPr>
              <a:xfrm>
                <a:off x="56631" y="314845"/>
                <a:ext cx="113265" cy="121933"/>
              </a:xfrm>
              <a:prstGeom prst="ellipse">
                <a:avLst/>
              </a:prstGeom>
              <a:solidFill>
                <a:srgbClr val="FFFFFF"/>
              </a:solidFill>
              <a:ln w="12700"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solidFill>
                    <a:schemeClr val="tx1">
                      <a:lumMod val="75000"/>
                      <a:lumOff val="25000"/>
                    </a:schemeClr>
                  </a:solidFill>
                </a:endParaRPr>
              </a:p>
            </p:txBody>
          </p:sp>
          <p:sp>
            <p:nvSpPr>
              <p:cNvPr id="47" name="Shape 1005"/>
              <p:cNvSpPr/>
              <p:nvPr/>
            </p:nvSpPr>
            <p:spPr>
              <a:xfrm>
                <a:off x="326464" y="55304"/>
                <a:ext cx="113265" cy="121933"/>
              </a:xfrm>
              <a:prstGeom prst="ellipse">
                <a:avLst/>
              </a:prstGeom>
              <a:solidFill>
                <a:srgbClr val="FFFFFF"/>
              </a:solidFill>
              <a:ln w="12700"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solidFill>
                    <a:schemeClr val="tx1">
                      <a:lumMod val="75000"/>
                      <a:lumOff val="25000"/>
                    </a:schemeClr>
                  </a:solidFill>
                </a:endParaRPr>
              </a:p>
            </p:txBody>
          </p:sp>
          <p:sp>
            <p:nvSpPr>
              <p:cNvPr id="48" name="Shape 1006"/>
              <p:cNvSpPr/>
              <p:nvPr/>
            </p:nvSpPr>
            <p:spPr>
              <a:xfrm>
                <a:off x="238819" y="404099"/>
                <a:ext cx="113265" cy="121933"/>
              </a:xfrm>
              <a:prstGeom prst="ellipse">
                <a:avLst/>
              </a:prstGeom>
              <a:solidFill>
                <a:srgbClr val="FFFFFF"/>
              </a:solidFill>
              <a:ln w="12700"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solidFill>
                    <a:schemeClr val="tx1">
                      <a:lumMod val="75000"/>
                      <a:lumOff val="25000"/>
                    </a:schemeClr>
                  </a:solidFill>
                </a:endParaRPr>
              </a:p>
            </p:txBody>
          </p:sp>
          <p:sp>
            <p:nvSpPr>
              <p:cNvPr id="49" name="Shape 1007"/>
              <p:cNvSpPr/>
              <p:nvPr/>
            </p:nvSpPr>
            <p:spPr>
              <a:xfrm>
                <a:off x="514992" y="122884"/>
                <a:ext cx="113265" cy="121933"/>
              </a:xfrm>
              <a:prstGeom prst="ellipse">
                <a:avLst/>
              </a:prstGeom>
              <a:solidFill>
                <a:srgbClr val="FFFFFF"/>
              </a:solidFill>
              <a:ln w="12700"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solidFill>
                    <a:schemeClr val="tx1">
                      <a:lumMod val="75000"/>
                      <a:lumOff val="25000"/>
                    </a:schemeClr>
                  </a:solidFill>
                </a:endParaRPr>
              </a:p>
            </p:txBody>
          </p:sp>
          <p:sp>
            <p:nvSpPr>
              <p:cNvPr id="50" name="Shape 1008"/>
              <p:cNvSpPr/>
              <p:nvPr/>
            </p:nvSpPr>
            <p:spPr>
              <a:xfrm>
                <a:off x="432014" y="333531"/>
                <a:ext cx="113265" cy="121933"/>
              </a:xfrm>
              <a:prstGeom prst="ellipse">
                <a:avLst/>
              </a:prstGeom>
              <a:solidFill>
                <a:srgbClr val="FFFFFF"/>
              </a:solidFill>
              <a:ln w="12700" cap="flat">
                <a:solidFill>
                  <a:srgbClr val="3C75BD"/>
                </a:solidFill>
                <a:prstDash val="solid"/>
                <a:round/>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solidFill>
                    <a:schemeClr val="tx1">
                      <a:lumMod val="75000"/>
                      <a:lumOff val="25000"/>
                    </a:schemeClr>
                  </a:solidFill>
                </a:endParaRPr>
              </a:p>
            </p:txBody>
          </p:sp>
        </p:grpSp>
      </p:grpSp>
      <p:grpSp>
        <p:nvGrpSpPr>
          <p:cNvPr id="51" name="Group 1022"/>
          <p:cNvGrpSpPr/>
          <p:nvPr/>
        </p:nvGrpSpPr>
        <p:grpSpPr>
          <a:xfrm>
            <a:off x="2902266" y="1108803"/>
            <a:ext cx="766691" cy="433374"/>
            <a:chOff x="125906" y="-1"/>
            <a:chExt cx="766690" cy="433372"/>
          </a:xfrm>
        </p:grpSpPr>
        <p:sp>
          <p:nvSpPr>
            <p:cNvPr id="52" name="Shape 1011"/>
            <p:cNvSpPr/>
            <p:nvPr/>
          </p:nvSpPr>
          <p:spPr>
            <a:xfrm>
              <a:off x="125906" y="-1"/>
              <a:ext cx="766690" cy="399586"/>
            </a:xfrm>
            <a:prstGeom prst="rect">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sz="1400">
                  <a:solidFill>
                    <a:srgbClr val="FFFFFF"/>
                  </a:solidFill>
                </a:defRPr>
              </a:pPr>
              <a:endParaRPr>
                <a:solidFill>
                  <a:schemeClr val="tx1">
                    <a:lumMod val="75000"/>
                    <a:lumOff val="25000"/>
                  </a:schemeClr>
                </a:solidFill>
              </a:endParaRPr>
            </a:p>
          </p:txBody>
        </p:sp>
        <p:grpSp>
          <p:nvGrpSpPr>
            <p:cNvPr id="53" name="Group 1021"/>
            <p:cNvGrpSpPr/>
            <p:nvPr/>
          </p:nvGrpSpPr>
          <p:grpSpPr>
            <a:xfrm>
              <a:off x="137114" y="65427"/>
              <a:ext cx="638565" cy="367944"/>
              <a:chOff x="0" y="0"/>
              <a:chExt cx="638563" cy="367943"/>
            </a:xfrm>
          </p:grpSpPr>
          <p:grpSp>
            <p:nvGrpSpPr>
              <p:cNvPr id="54" name="Group 1016"/>
              <p:cNvGrpSpPr/>
              <p:nvPr/>
            </p:nvGrpSpPr>
            <p:grpSpPr>
              <a:xfrm>
                <a:off x="258174" y="106337"/>
                <a:ext cx="380389" cy="261606"/>
                <a:chOff x="0" y="0"/>
                <a:chExt cx="380388" cy="261605"/>
              </a:xfrm>
            </p:grpSpPr>
            <p:sp>
              <p:nvSpPr>
                <p:cNvPr id="59" name="Shape 1012"/>
                <p:cNvSpPr/>
                <p:nvPr/>
              </p:nvSpPr>
              <p:spPr>
                <a:xfrm>
                  <a:off x="0" y="21599"/>
                  <a:ext cx="353677" cy="221354"/>
                </a:xfrm>
                <a:custGeom>
                  <a:avLst/>
                  <a:gdLst/>
                  <a:ahLst/>
                  <a:cxnLst>
                    <a:cxn ang="0">
                      <a:pos x="wd2" y="hd2"/>
                    </a:cxn>
                    <a:cxn ang="5400000">
                      <a:pos x="wd2" y="hd2"/>
                    </a:cxn>
                    <a:cxn ang="10800000">
                      <a:pos x="wd2" y="hd2"/>
                    </a:cxn>
                    <a:cxn ang="16200000">
                      <a:pos x="wd2" y="hd2"/>
                    </a:cxn>
                  </a:cxnLst>
                  <a:rect l="0" t="0" r="r" b="b"/>
                  <a:pathLst>
                    <a:path w="21600" h="16644" extrusionOk="0">
                      <a:moveTo>
                        <a:pt x="0" y="1006"/>
                      </a:moveTo>
                      <a:cubicBezTo>
                        <a:pt x="3600" y="-2478"/>
                        <a:pt x="7200" y="4490"/>
                        <a:pt x="10800" y="1006"/>
                      </a:cubicBezTo>
                      <a:cubicBezTo>
                        <a:pt x="14400" y="-2478"/>
                        <a:pt x="18000" y="4490"/>
                        <a:pt x="21600" y="1006"/>
                      </a:cubicBezTo>
                      <a:lnTo>
                        <a:pt x="21600" y="15638"/>
                      </a:lnTo>
                      <a:cubicBezTo>
                        <a:pt x="18000" y="19122"/>
                        <a:pt x="14400" y="12154"/>
                        <a:pt x="10800" y="15638"/>
                      </a:cubicBezTo>
                      <a:cubicBezTo>
                        <a:pt x="7200" y="19122"/>
                        <a:pt x="3600" y="12154"/>
                        <a:pt x="0" y="15638"/>
                      </a:cubicBezTo>
                      <a:close/>
                    </a:path>
                  </a:pathLst>
                </a:custGeom>
                <a:solidFill>
                  <a:srgbClr val="FFFFFF"/>
                </a:solidFill>
                <a:ln w="9525" cap="flat">
                  <a:solidFill>
                    <a:srgbClr val="3C75BD"/>
                  </a:solidFill>
                  <a:prstDash val="solid"/>
                  <a:round/>
                </a:ln>
                <a:effectLst/>
              </p:spPr>
              <p:txBody>
                <a:bodyPr wrap="square" lIns="45719" tIns="45719" rIns="45719" bIns="45719" numCol="1" anchor="ctr">
                  <a:noAutofit/>
                </a:bodyPr>
                <a:lstStyle/>
                <a:p>
                  <a:pPr algn="ctr">
                    <a:defRPr sz="1000">
                      <a:latin typeface="+mj-lt"/>
                      <a:ea typeface="+mj-ea"/>
                      <a:cs typeface="+mj-cs"/>
                      <a:sym typeface="Calibri"/>
                    </a:defRPr>
                  </a:pPr>
                  <a:endParaRPr>
                    <a:solidFill>
                      <a:schemeClr val="tx1">
                        <a:lumMod val="75000"/>
                        <a:lumOff val="25000"/>
                      </a:schemeClr>
                    </a:solidFill>
                  </a:endParaRPr>
                </a:p>
              </p:txBody>
            </p:sp>
            <p:sp>
              <p:nvSpPr>
                <p:cNvPr id="60" name="Shape 1013"/>
                <p:cNvSpPr/>
                <p:nvPr/>
              </p:nvSpPr>
              <p:spPr>
                <a:xfrm>
                  <a:off x="112316" y="70596"/>
                  <a:ext cx="62843" cy="97782"/>
                </a:xfrm>
                <a:custGeom>
                  <a:avLst/>
                  <a:gdLst/>
                  <a:ahLst/>
                  <a:cxnLst>
                    <a:cxn ang="0">
                      <a:pos x="wd2" y="hd2"/>
                    </a:cxn>
                    <a:cxn ang="5400000">
                      <a:pos x="wd2" y="hd2"/>
                    </a:cxn>
                    <a:cxn ang="10800000">
                      <a:pos x="wd2" y="hd2"/>
                    </a:cxn>
                    <a:cxn ang="16200000">
                      <a:pos x="wd2" y="hd2"/>
                    </a:cxn>
                  </a:cxnLst>
                  <a:rect l="0" t="0" r="r" b="b"/>
                  <a:pathLst>
                    <a:path w="21600" h="19777" extrusionOk="0">
                      <a:moveTo>
                        <a:pt x="0" y="3372"/>
                      </a:moveTo>
                      <a:lnTo>
                        <a:pt x="18595" y="3372"/>
                      </a:lnTo>
                      <a:lnTo>
                        <a:pt x="18595" y="16535"/>
                      </a:lnTo>
                      <a:cubicBezTo>
                        <a:pt x="9298" y="16535"/>
                        <a:pt x="9298" y="21600"/>
                        <a:pt x="0" y="19068"/>
                      </a:cubicBezTo>
                      <a:close/>
                      <a:moveTo>
                        <a:pt x="1532" y="3372"/>
                      </a:moveTo>
                      <a:lnTo>
                        <a:pt x="1532" y="1665"/>
                      </a:lnTo>
                      <a:lnTo>
                        <a:pt x="20000" y="1665"/>
                      </a:lnTo>
                      <a:lnTo>
                        <a:pt x="20000" y="14911"/>
                      </a:lnTo>
                      <a:cubicBezTo>
                        <a:pt x="19298" y="14911"/>
                        <a:pt x="18595" y="15003"/>
                        <a:pt x="18595" y="15003"/>
                      </a:cubicBezTo>
                      <a:moveTo>
                        <a:pt x="2972" y="1665"/>
                      </a:moveTo>
                      <a:lnTo>
                        <a:pt x="2972" y="0"/>
                      </a:lnTo>
                      <a:lnTo>
                        <a:pt x="21600" y="0"/>
                      </a:lnTo>
                      <a:lnTo>
                        <a:pt x="21600" y="13205"/>
                      </a:lnTo>
                      <a:cubicBezTo>
                        <a:pt x="20800" y="13205"/>
                        <a:pt x="20000" y="13274"/>
                        <a:pt x="20000" y="13274"/>
                      </a:cubicBezTo>
                    </a:path>
                  </a:pathLst>
                </a:custGeom>
                <a:noFill/>
                <a:ln w="9525" cap="flat">
                  <a:solidFill>
                    <a:srgbClr val="3C75BD"/>
                  </a:solidFill>
                  <a:prstDash val="solid"/>
                  <a:round/>
                </a:ln>
                <a:effectLst/>
              </p:spPr>
              <p:txBody>
                <a:bodyPr wrap="square" lIns="45719" tIns="45719" rIns="45719" bIns="45719" numCol="1" anchor="ctr">
                  <a:noAutofit/>
                </a:bodyPr>
                <a:lstStyle/>
                <a:p>
                  <a:pPr algn="ctr">
                    <a:defRPr sz="1400">
                      <a:solidFill>
                        <a:srgbClr val="FFFFFF"/>
                      </a:solidFill>
                      <a:latin typeface="+mj-lt"/>
                      <a:ea typeface="+mj-ea"/>
                      <a:cs typeface="+mj-cs"/>
                      <a:sym typeface="Calibri"/>
                    </a:defRPr>
                  </a:pPr>
                  <a:endParaRPr>
                    <a:solidFill>
                      <a:schemeClr val="tx1">
                        <a:lumMod val="75000"/>
                        <a:lumOff val="25000"/>
                      </a:schemeClr>
                    </a:solidFill>
                  </a:endParaRPr>
                </a:p>
              </p:txBody>
            </p:sp>
            <p:sp>
              <p:nvSpPr>
                <p:cNvPr id="61" name="Shape 1014"/>
                <p:cNvSpPr/>
                <p:nvPr/>
              </p:nvSpPr>
              <p:spPr>
                <a:xfrm>
                  <a:off x="26546" y="70596"/>
                  <a:ext cx="62843" cy="97782"/>
                </a:xfrm>
                <a:custGeom>
                  <a:avLst/>
                  <a:gdLst/>
                  <a:ahLst/>
                  <a:cxnLst>
                    <a:cxn ang="0">
                      <a:pos x="wd2" y="hd2"/>
                    </a:cxn>
                    <a:cxn ang="5400000">
                      <a:pos x="wd2" y="hd2"/>
                    </a:cxn>
                    <a:cxn ang="10800000">
                      <a:pos x="wd2" y="hd2"/>
                    </a:cxn>
                    <a:cxn ang="16200000">
                      <a:pos x="wd2" y="hd2"/>
                    </a:cxn>
                  </a:cxnLst>
                  <a:rect l="0" t="0" r="r" b="b"/>
                  <a:pathLst>
                    <a:path w="21600" h="19777" extrusionOk="0">
                      <a:moveTo>
                        <a:pt x="0" y="3372"/>
                      </a:moveTo>
                      <a:lnTo>
                        <a:pt x="18595" y="3372"/>
                      </a:lnTo>
                      <a:lnTo>
                        <a:pt x="18595" y="16535"/>
                      </a:lnTo>
                      <a:cubicBezTo>
                        <a:pt x="9298" y="16535"/>
                        <a:pt x="9298" y="21600"/>
                        <a:pt x="0" y="19068"/>
                      </a:cubicBezTo>
                      <a:close/>
                      <a:moveTo>
                        <a:pt x="1532" y="3372"/>
                      </a:moveTo>
                      <a:lnTo>
                        <a:pt x="1532" y="1665"/>
                      </a:lnTo>
                      <a:lnTo>
                        <a:pt x="20000" y="1665"/>
                      </a:lnTo>
                      <a:lnTo>
                        <a:pt x="20000" y="14911"/>
                      </a:lnTo>
                      <a:cubicBezTo>
                        <a:pt x="19298" y="14911"/>
                        <a:pt x="18595" y="15003"/>
                        <a:pt x="18595" y="15003"/>
                      </a:cubicBezTo>
                      <a:moveTo>
                        <a:pt x="2972" y="1665"/>
                      </a:moveTo>
                      <a:lnTo>
                        <a:pt x="2972" y="0"/>
                      </a:lnTo>
                      <a:lnTo>
                        <a:pt x="21600" y="0"/>
                      </a:lnTo>
                      <a:lnTo>
                        <a:pt x="21600" y="13205"/>
                      </a:lnTo>
                      <a:cubicBezTo>
                        <a:pt x="20800" y="13205"/>
                        <a:pt x="20000" y="13274"/>
                        <a:pt x="20000" y="13274"/>
                      </a:cubicBezTo>
                    </a:path>
                  </a:pathLst>
                </a:custGeom>
                <a:noFill/>
                <a:ln w="9525" cap="flat">
                  <a:solidFill>
                    <a:srgbClr val="3C75BD"/>
                  </a:solidFill>
                  <a:prstDash val="solid"/>
                  <a:round/>
                </a:ln>
                <a:effectLst/>
              </p:spPr>
              <p:txBody>
                <a:bodyPr wrap="square" lIns="45719" tIns="45719" rIns="45719" bIns="45719" numCol="1" anchor="ctr">
                  <a:noAutofit/>
                </a:bodyPr>
                <a:lstStyle/>
                <a:p>
                  <a:pPr algn="ctr">
                    <a:defRPr sz="1400">
                      <a:solidFill>
                        <a:srgbClr val="FFFFFF"/>
                      </a:solidFill>
                      <a:latin typeface="+mj-lt"/>
                      <a:ea typeface="+mj-ea"/>
                      <a:cs typeface="+mj-cs"/>
                      <a:sym typeface="Calibri"/>
                    </a:defRPr>
                  </a:pPr>
                  <a:endParaRPr>
                    <a:solidFill>
                      <a:schemeClr val="tx1">
                        <a:lumMod val="75000"/>
                        <a:lumOff val="25000"/>
                      </a:schemeClr>
                    </a:solidFill>
                  </a:endParaRPr>
                </a:p>
              </p:txBody>
            </p:sp>
            <p:sp>
              <p:nvSpPr>
                <p:cNvPr id="62" name="Shape 1015"/>
                <p:cNvSpPr/>
                <p:nvPr/>
              </p:nvSpPr>
              <p:spPr>
                <a:xfrm>
                  <a:off x="146995" y="0"/>
                  <a:ext cx="233393" cy="261605"/>
                </a:xfrm>
                <a:prstGeom prst="rect">
                  <a:avLst/>
                </a:prstGeom>
                <a:noFill/>
                <a:ln w="12700" cap="flat">
                  <a:solidFill>
                    <a:schemeClr val="tx1">
                      <a:lumMod val="50000"/>
                      <a:lumOff val="50000"/>
                    </a:schemeClr>
                  </a:solid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100">
                      <a:latin typeface="+mj-lt"/>
                      <a:ea typeface="+mj-ea"/>
                      <a:cs typeface="+mj-cs"/>
                      <a:sym typeface="Calibri"/>
                    </a:defRPr>
                  </a:lvl1pPr>
                </a:lstStyle>
                <a:p>
                  <a:r>
                    <a:rPr>
                      <a:solidFill>
                        <a:schemeClr val="tx1">
                          <a:lumMod val="75000"/>
                          <a:lumOff val="25000"/>
                        </a:schemeClr>
                      </a:solidFill>
                    </a:rPr>
                    <a:t>…</a:t>
                  </a:r>
                </a:p>
              </p:txBody>
            </p:sp>
          </p:grpSp>
          <p:sp>
            <p:nvSpPr>
              <p:cNvPr id="55" name="Shape 1017"/>
              <p:cNvSpPr/>
              <p:nvPr/>
            </p:nvSpPr>
            <p:spPr>
              <a:xfrm rot="10800000">
                <a:off x="144050" y="143896"/>
                <a:ext cx="114125" cy="820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chemeClr val="tx1">
                    <a:lumMod val="50000"/>
                    <a:lumOff val="50000"/>
                  </a:schemeClr>
                </a:solidFill>
                <a:prstDash val="solid"/>
                <a:round/>
              </a:ln>
              <a:effectLst/>
            </p:spPr>
            <p:txBody>
              <a:bodyPr wrap="square" lIns="45719" tIns="45719" rIns="45719" bIns="45719" numCol="1" anchor="ctr">
                <a:noAutofit/>
              </a:bodyPr>
              <a:lstStyle/>
              <a:p>
                <a:endParaRPr>
                  <a:solidFill>
                    <a:schemeClr val="tx1">
                      <a:lumMod val="75000"/>
                      <a:lumOff val="25000"/>
                    </a:schemeClr>
                  </a:solidFill>
                </a:endParaRPr>
              </a:p>
            </p:txBody>
          </p:sp>
          <p:grpSp>
            <p:nvGrpSpPr>
              <p:cNvPr id="56" name="Group 1020"/>
              <p:cNvGrpSpPr/>
              <p:nvPr/>
            </p:nvGrpSpPr>
            <p:grpSpPr>
              <a:xfrm>
                <a:off x="0" y="0"/>
                <a:ext cx="250615" cy="143897"/>
                <a:chOff x="0" y="0"/>
                <a:chExt cx="250614" cy="143896"/>
              </a:xfrm>
            </p:grpSpPr>
            <p:sp>
              <p:nvSpPr>
                <p:cNvPr id="57" name="Shape 1018"/>
                <p:cNvSpPr/>
                <p:nvPr/>
              </p:nvSpPr>
              <p:spPr>
                <a:xfrm>
                  <a:off x="-1" y="-1"/>
                  <a:ext cx="250616" cy="14389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000">
                      <a:latin typeface="+mj-lt"/>
                      <a:ea typeface="+mj-ea"/>
                      <a:cs typeface="+mj-cs"/>
                      <a:sym typeface="Calibri"/>
                    </a:defRPr>
                  </a:pPr>
                  <a:endParaRPr>
                    <a:solidFill>
                      <a:schemeClr val="tx1">
                        <a:lumMod val="75000"/>
                        <a:lumOff val="25000"/>
                      </a:schemeClr>
                    </a:solidFill>
                  </a:endParaRPr>
                </a:p>
              </p:txBody>
            </p:sp>
            <p:sp>
              <p:nvSpPr>
                <p:cNvPr id="58" name="Shape 1019"/>
                <p:cNvSpPr/>
                <p:nvPr/>
              </p:nvSpPr>
              <p:spPr>
                <a:xfrm>
                  <a:off x="-1" y="-1"/>
                  <a:ext cx="250616" cy="14389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3C75BD"/>
                  </a:solidFill>
                  <a:prstDash val="solid"/>
                  <a:round/>
                </a:ln>
                <a:effectLst/>
              </p:spPr>
              <p:txBody>
                <a:bodyPr wrap="square" lIns="45719" tIns="45719" rIns="45719" bIns="45719" numCol="1" anchor="ctr">
                  <a:noAutofit/>
                </a:bodyPr>
                <a:lstStyle/>
                <a:p>
                  <a:pPr algn="ctr">
                    <a:defRPr sz="1000">
                      <a:latin typeface="+mj-lt"/>
                      <a:ea typeface="+mj-ea"/>
                      <a:cs typeface="+mj-cs"/>
                      <a:sym typeface="Calibri"/>
                    </a:defRPr>
                  </a:pPr>
                  <a:endParaRPr>
                    <a:solidFill>
                      <a:schemeClr val="tx1">
                        <a:lumMod val="75000"/>
                        <a:lumOff val="25000"/>
                      </a:schemeClr>
                    </a:solidFill>
                  </a:endParaRPr>
                </a:p>
              </p:txBody>
            </p:sp>
          </p:grpSp>
        </p:grpSp>
      </p:grpSp>
      <p:grpSp>
        <p:nvGrpSpPr>
          <p:cNvPr id="63" name="Group 1046"/>
          <p:cNvGrpSpPr/>
          <p:nvPr/>
        </p:nvGrpSpPr>
        <p:grpSpPr>
          <a:xfrm>
            <a:off x="2743457" y="3169534"/>
            <a:ext cx="958403" cy="500798"/>
            <a:chOff x="0" y="-3879"/>
            <a:chExt cx="958401" cy="500797"/>
          </a:xfrm>
        </p:grpSpPr>
        <p:sp>
          <p:nvSpPr>
            <p:cNvPr id="64" name="Shape 1023"/>
            <p:cNvSpPr/>
            <p:nvPr/>
          </p:nvSpPr>
          <p:spPr>
            <a:xfrm>
              <a:off x="0" y="8484"/>
              <a:ext cx="958401" cy="488434"/>
            </a:xfrm>
            <a:prstGeom prst="rect">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grpSp>
          <p:nvGrpSpPr>
            <p:cNvPr id="65" name="Group 1045"/>
            <p:cNvGrpSpPr/>
            <p:nvPr/>
          </p:nvGrpSpPr>
          <p:grpSpPr>
            <a:xfrm>
              <a:off x="54520" y="-3879"/>
              <a:ext cx="854117" cy="458818"/>
              <a:chOff x="0" y="-3878"/>
              <a:chExt cx="854115" cy="458816"/>
            </a:xfrm>
          </p:grpSpPr>
          <p:grpSp>
            <p:nvGrpSpPr>
              <p:cNvPr id="66" name="Group 1026"/>
              <p:cNvGrpSpPr/>
              <p:nvPr/>
            </p:nvGrpSpPr>
            <p:grpSpPr>
              <a:xfrm>
                <a:off x="0" y="-2300"/>
                <a:ext cx="297857" cy="276995"/>
                <a:chOff x="0" y="-3877"/>
                <a:chExt cx="297856" cy="276994"/>
              </a:xfrm>
            </p:grpSpPr>
            <p:sp>
              <p:nvSpPr>
                <p:cNvPr id="85" name="Shape 1024"/>
                <p:cNvSpPr/>
                <p:nvPr/>
              </p:nvSpPr>
              <p:spPr>
                <a:xfrm>
                  <a:off x="0" y="67492"/>
                  <a:ext cx="297856" cy="161108"/>
                </a:xfrm>
                <a:custGeom>
                  <a:avLst/>
                  <a:gdLst/>
                  <a:ahLst/>
                  <a:cxnLst>
                    <a:cxn ang="0">
                      <a:pos x="wd2" y="hd2"/>
                    </a:cxn>
                    <a:cxn ang="5400000">
                      <a:pos x="wd2" y="hd2"/>
                    </a:cxn>
                    <a:cxn ang="10800000">
                      <a:pos x="wd2" y="hd2"/>
                    </a:cxn>
                    <a:cxn ang="16200000">
                      <a:pos x="wd2" y="hd2"/>
                    </a:cxn>
                  </a:cxnLst>
                  <a:rect l="0" t="0" r="r" b="b"/>
                  <a:pathLst>
                    <a:path w="21600" h="21600" extrusionOk="0">
                      <a:moveTo>
                        <a:pt x="19653" y="21600"/>
                      </a:moveTo>
                      <a:lnTo>
                        <a:pt x="20042" y="18720"/>
                      </a:lnTo>
                      <a:lnTo>
                        <a:pt x="21600" y="18000"/>
                      </a:lnTo>
                      <a:lnTo>
                        <a:pt x="19653" y="21600"/>
                      </a:lnTo>
                      <a:lnTo>
                        <a:pt x="0" y="21600"/>
                      </a:lnTo>
                      <a:lnTo>
                        <a:pt x="0" y="0"/>
                      </a:lnTo>
                      <a:lnTo>
                        <a:pt x="21600" y="0"/>
                      </a:lnTo>
                      <a:lnTo>
                        <a:pt x="21600" y="18000"/>
                      </a:lnTo>
                    </a:path>
                  </a:pathLst>
                </a:custGeom>
                <a:noFill/>
                <a:ln w="9525" cap="flat">
                  <a:solidFill>
                    <a:schemeClr val="tx1">
                      <a:lumMod val="50000"/>
                      <a:lumOff val="50000"/>
                    </a:schemeClr>
                  </a:solidFill>
                  <a:prstDash val="solid"/>
                  <a:round/>
                </a:ln>
                <a:effectLst/>
              </p:spPr>
              <p:txBody>
                <a:bodyPr wrap="square" lIns="45719" tIns="45719" rIns="45719" bIns="45719" numCol="1" anchor="ctr">
                  <a:noAutofit/>
                </a:bodyPr>
                <a:lstStyle/>
                <a:p>
                  <a:pPr algn="ctr">
                    <a:defRPr sz="12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86" name="Shape 1025"/>
                <p:cNvSpPr/>
                <p:nvPr/>
              </p:nvSpPr>
              <p:spPr>
                <a:xfrm>
                  <a:off x="0" y="-3877"/>
                  <a:ext cx="297856" cy="276994"/>
                </a:xfrm>
                <a:prstGeom prst="rect">
                  <a:avLst/>
                </a:prstGeom>
                <a:noFill/>
                <a:ln w="12700" cap="flat">
                  <a:solidFill>
                    <a:schemeClr val="tx1">
                      <a:lumMod val="50000"/>
                      <a:lumOff val="50000"/>
                    </a:schemeClr>
                  </a:solid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chemeClr val="accent1"/>
                      </a:solidFill>
                      <a:latin typeface="+mj-lt"/>
                      <a:ea typeface="+mj-ea"/>
                      <a:cs typeface="+mj-cs"/>
                      <a:sym typeface="Calibri"/>
                    </a:defRPr>
                  </a:lvl1pPr>
                </a:lstStyle>
                <a:p>
                  <a:r>
                    <a:rPr>
                      <a:solidFill>
                        <a:schemeClr val="tx1">
                          <a:lumMod val="75000"/>
                          <a:lumOff val="25000"/>
                        </a:schemeClr>
                      </a:solidFill>
                    </a:rPr>
                    <a:t>E</a:t>
                  </a:r>
                </a:p>
              </p:txBody>
            </p:sp>
          </p:grpSp>
          <p:grpSp>
            <p:nvGrpSpPr>
              <p:cNvPr id="67" name="Group 1030"/>
              <p:cNvGrpSpPr/>
              <p:nvPr/>
            </p:nvGrpSpPr>
            <p:grpSpPr>
              <a:xfrm>
                <a:off x="556258" y="293830"/>
                <a:ext cx="297857" cy="161108"/>
                <a:chOff x="0" y="0"/>
                <a:chExt cx="297855" cy="161106"/>
              </a:xfrm>
            </p:grpSpPr>
            <p:sp>
              <p:nvSpPr>
                <p:cNvPr id="82" name="Shape 1027"/>
                <p:cNvSpPr/>
                <p:nvPr/>
              </p:nvSpPr>
              <p:spPr>
                <a:xfrm>
                  <a:off x="0" y="0"/>
                  <a:ext cx="297856" cy="161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9653" y="21600"/>
                      </a:lnTo>
                      <a:lnTo>
                        <a:pt x="0" y="21600"/>
                      </a:lnTo>
                      <a:close/>
                    </a:path>
                  </a:pathLst>
                </a:custGeom>
                <a:solidFill>
                  <a:srgbClr val="FFFFFF"/>
                </a:solidFill>
                <a:ln w="12700" cap="flat">
                  <a:solidFill>
                    <a:schemeClr val="tx1">
                      <a:lumMod val="50000"/>
                      <a:lumOff val="50000"/>
                    </a:schemeClr>
                  </a:solidFill>
                  <a:miter lim="400000"/>
                </a:ln>
                <a:effectLst/>
              </p:spPr>
              <p:txBody>
                <a:bodyPr wrap="square" lIns="45719" tIns="45719" rIns="45719" bIns="45719" numCol="1" anchor="ctr">
                  <a:noAutofit/>
                </a:bodyPr>
                <a:lstStyle/>
                <a:p>
                  <a:pPr algn="ctr">
                    <a:defRPr sz="10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83" name="Shape 1028"/>
                <p:cNvSpPr/>
                <p:nvPr/>
              </p:nvSpPr>
              <p:spPr>
                <a:xfrm>
                  <a:off x="271004" y="134254"/>
                  <a:ext cx="26853" cy="268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solidFill>
                    <a:schemeClr val="tx1">
                      <a:lumMod val="50000"/>
                      <a:lumOff val="50000"/>
                    </a:schemeClr>
                  </a:solidFill>
                  <a:miter lim="400000"/>
                </a:ln>
                <a:effectLst/>
              </p:spPr>
              <p:txBody>
                <a:bodyPr wrap="square" lIns="45719" tIns="45719" rIns="45719" bIns="45719" numCol="1" anchor="ctr">
                  <a:noAutofit/>
                </a:bodyPr>
                <a:lstStyle/>
                <a:p>
                  <a:pPr algn="ctr">
                    <a:defRPr sz="10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84" name="Shape 1029"/>
                <p:cNvSpPr/>
                <p:nvPr/>
              </p:nvSpPr>
              <p:spPr>
                <a:xfrm>
                  <a:off x="0" y="0"/>
                  <a:ext cx="297856" cy="161107"/>
                </a:xfrm>
                <a:custGeom>
                  <a:avLst/>
                  <a:gdLst/>
                  <a:ahLst/>
                  <a:cxnLst>
                    <a:cxn ang="0">
                      <a:pos x="wd2" y="hd2"/>
                    </a:cxn>
                    <a:cxn ang="5400000">
                      <a:pos x="wd2" y="hd2"/>
                    </a:cxn>
                    <a:cxn ang="10800000">
                      <a:pos x="wd2" y="hd2"/>
                    </a:cxn>
                    <a:cxn ang="16200000">
                      <a:pos x="wd2" y="hd2"/>
                    </a:cxn>
                  </a:cxnLst>
                  <a:rect l="0" t="0" r="r" b="b"/>
                  <a:pathLst>
                    <a:path w="21600" h="21600" extrusionOk="0">
                      <a:moveTo>
                        <a:pt x="19653" y="21600"/>
                      </a:moveTo>
                      <a:lnTo>
                        <a:pt x="20042" y="18720"/>
                      </a:lnTo>
                      <a:lnTo>
                        <a:pt x="21600" y="18000"/>
                      </a:lnTo>
                      <a:lnTo>
                        <a:pt x="19653" y="21600"/>
                      </a:lnTo>
                      <a:lnTo>
                        <a:pt x="0" y="21600"/>
                      </a:lnTo>
                      <a:lnTo>
                        <a:pt x="0" y="0"/>
                      </a:lnTo>
                      <a:lnTo>
                        <a:pt x="21600" y="0"/>
                      </a:lnTo>
                      <a:lnTo>
                        <a:pt x="21600" y="18000"/>
                      </a:lnTo>
                    </a:path>
                  </a:pathLst>
                </a:custGeom>
                <a:noFill/>
                <a:ln w="9525" cap="flat">
                  <a:solidFill>
                    <a:schemeClr val="tx1">
                      <a:lumMod val="50000"/>
                      <a:lumOff val="50000"/>
                    </a:schemeClr>
                  </a:solidFill>
                  <a:prstDash val="solid"/>
                  <a:round/>
                </a:ln>
                <a:effectLst/>
              </p:spPr>
              <p:txBody>
                <a:bodyPr wrap="square" lIns="45719" tIns="45719" rIns="45719" bIns="45719" numCol="1" anchor="ctr">
                  <a:noAutofit/>
                </a:bodyPr>
                <a:lstStyle/>
                <a:p>
                  <a:pPr algn="ctr">
                    <a:defRPr sz="1000">
                      <a:solidFill>
                        <a:schemeClr val="accent1"/>
                      </a:solidFill>
                      <a:latin typeface="+mj-lt"/>
                      <a:ea typeface="+mj-ea"/>
                      <a:cs typeface="+mj-cs"/>
                      <a:sym typeface="Calibri"/>
                    </a:defRPr>
                  </a:pPr>
                  <a:endParaRPr>
                    <a:solidFill>
                      <a:schemeClr val="tx1">
                        <a:lumMod val="75000"/>
                        <a:lumOff val="25000"/>
                      </a:schemeClr>
                    </a:solidFill>
                  </a:endParaRPr>
                </a:p>
              </p:txBody>
            </p:sp>
          </p:grpSp>
          <p:grpSp>
            <p:nvGrpSpPr>
              <p:cNvPr id="68" name="Group 1034"/>
              <p:cNvGrpSpPr/>
              <p:nvPr/>
            </p:nvGrpSpPr>
            <p:grpSpPr>
              <a:xfrm>
                <a:off x="520570" y="218385"/>
                <a:ext cx="297857" cy="161108"/>
                <a:chOff x="0" y="0"/>
                <a:chExt cx="297855" cy="161106"/>
              </a:xfrm>
            </p:grpSpPr>
            <p:sp>
              <p:nvSpPr>
                <p:cNvPr id="79" name="Shape 1031"/>
                <p:cNvSpPr/>
                <p:nvPr/>
              </p:nvSpPr>
              <p:spPr>
                <a:xfrm>
                  <a:off x="0" y="0"/>
                  <a:ext cx="297856" cy="161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9653" y="21600"/>
                      </a:lnTo>
                      <a:lnTo>
                        <a:pt x="0" y="21600"/>
                      </a:lnTo>
                      <a:close/>
                    </a:path>
                  </a:pathLst>
                </a:custGeom>
                <a:solidFill>
                  <a:srgbClr val="FFFFFF"/>
                </a:solidFill>
                <a:ln w="12700" cap="flat">
                  <a:solidFill>
                    <a:schemeClr val="tx1">
                      <a:lumMod val="50000"/>
                      <a:lumOff val="50000"/>
                    </a:schemeClr>
                  </a:solidFill>
                  <a:miter lim="400000"/>
                </a:ln>
                <a:effectLst/>
              </p:spPr>
              <p:txBody>
                <a:bodyPr wrap="square" lIns="45719" tIns="45719" rIns="45719" bIns="45719" numCol="1" anchor="ctr">
                  <a:noAutofit/>
                </a:bodyPr>
                <a:lstStyle/>
                <a:p>
                  <a:pPr algn="ctr">
                    <a:defRPr sz="10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80" name="Shape 1032"/>
                <p:cNvSpPr/>
                <p:nvPr/>
              </p:nvSpPr>
              <p:spPr>
                <a:xfrm>
                  <a:off x="271004" y="134254"/>
                  <a:ext cx="26853" cy="268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solidFill>
                    <a:schemeClr val="tx1">
                      <a:lumMod val="50000"/>
                      <a:lumOff val="50000"/>
                    </a:schemeClr>
                  </a:solidFill>
                  <a:miter lim="400000"/>
                </a:ln>
                <a:effectLst/>
              </p:spPr>
              <p:txBody>
                <a:bodyPr wrap="square" lIns="45719" tIns="45719" rIns="45719" bIns="45719" numCol="1" anchor="ctr">
                  <a:noAutofit/>
                </a:bodyPr>
                <a:lstStyle/>
                <a:p>
                  <a:pPr algn="ctr">
                    <a:defRPr sz="10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81" name="Shape 1033"/>
                <p:cNvSpPr/>
                <p:nvPr/>
              </p:nvSpPr>
              <p:spPr>
                <a:xfrm>
                  <a:off x="0" y="0"/>
                  <a:ext cx="297856" cy="161107"/>
                </a:xfrm>
                <a:custGeom>
                  <a:avLst/>
                  <a:gdLst/>
                  <a:ahLst/>
                  <a:cxnLst>
                    <a:cxn ang="0">
                      <a:pos x="wd2" y="hd2"/>
                    </a:cxn>
                    <a:cxn ang="5400000">
                      <a:pos x="wd2" y="hd2"/>
                    </a:cxn>
                    <a:cxn ang="10800000">
                      <a:pos x="wd2" y="hd2"/>
                    </a:cxn>
                    <a:cxn ang="16200000">
                      <a:pos x="wd2" y="hd2"/>
                    </a:cxn>
                  </a:cxnLst>
                  <a:rect l="0" t="0" r="r" b="b"/>
                  <a:pathLst>
                    <a:path w="21600" h="21600" extrusionOk="0">
                      <a:moveTo>
                        <a:pt x="19653" y="21600"/>
                      </a:moveTo>
                      <a:lnTo>
                        <a:pt x="20042" y="18720"/>
                      </a:lnTo>
                      <a:lnTo>
                        <a:pt x="21600" y="18000"/>
                      </a:lnTo>
                      <a:lnTo>
                        <a:pt x="19653" y="21600"/>
                      </a:lnTo>
                      <a:lnTo>
                        <a:pt x="0" y="21600"/>
                      </a:lnTo>
                      <a:lnTo>
                        <a:pt x="0" y="0"/>
                      </a:lnTo>
                      <a:lnTo>
                        <a:pt x="21600" y="0"/>
                      </a:lnTo>
                      <a:lnTo>
                        <a:pt x="21600" y="18000"/>
                      </a:lnTo>
                    </a:path>
                  </a:pathLst>
                </a:custGeom>
                <a:noFill/>
                <a:ln w="9525" cap="flat">
                  <a:solidFill>
                    <a:schemeClr val="tx1">
                      <a:lumMod val="50000"/>
                      <a:lumOff val="50000"/>
                    </a:schemeClr>
                  </a:solidFill>
                  <a:prstDash val="solid"/>
                  <a:round/>
                </a:ln>
                <a:effectLst/>
              </p:spPr>
              <p:txBody>
                <a:bodyPr wrap="square" lIns="45719" tIns="45719" rIns="45719" bIns="45719" numCol="1" anchor="ctr">
                  <a:noAutofit/>
                </a:bodyPr>
                <a:lstStyle/>
                <a:p>
                  <a:pPr algn="ctr">
                    <a:defRPr sz="1000">
                      <a:solidFill>
                        <a:schemeClr val="accent1"/>
                      </a:solidFill>
                      <a:latin typeface="+mj-lt"/>
                      <a:ea typeface="+mj-ea"/>
                      <a:cs typeface="+mj-cs"/>
                      <a:sym typeface="Calibri"/>
                    </a:defRPr>
                  </a:pPr>
                  <a:endParaRPr>
                    <a:solidFill>
                      <a:schemeClr val="tx1">
                        <a:lumMod val="75000"/>
                        <a:lumOff val="25000"/>
                      </a:schemeClr>
                    </a:solidFill>
                  </a:endParaRPr>
                </a:p>
              </p:txBody>
            </p:sp>
          </p:grpSp>
          <p:grpSp>
            <p:nvGrpSpPr>
              <p:cNvPr id="69" name="Group 1038"/>
              <p:cNvGrpSpPr/>
              <p:nvPr/>
            </p:nvGrpSpPr>
            <p:grpSpPr>
              <a:xfrm>
                <a:off x="484881" y="142939"/>
                <a:ext cx="297857" cy="161108"/>
                <a:chOff x="0" y="0"/>
                <a:chExt cx="297855" cy="161106"/>
              </a:xfrm>
            </p:grpSpPr>
            <p:sp>
              <p:nvSpPr>
                <p:cNvPr id="76" name="Shape 1035"/>
                <p:cNvSpPr/>
                <p:nvPr/>
              </p:nvSpPr>
              <p:spPr>
                <a:xfrm>
                  <a:off x="0" y="0"/>
                  <a:ext cx="297856" cy="161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9653" y="21600"/>
                      </a:lnTo>
                      <a:lnTo>
                        <a:pt x="0" y="21600"/>
                      </a:lnTo>
                      <a:close/>
                    </a:path>
                  </a:pathLst>
                </a:custGeom>
                <a:solidFill>
                  <a:srgbClr val="FFFFFF"/>
                </a:solidFill>
                <a:ln w="12700" cap="flat">
                  <a:solidFill>
                    <a:schemeClr val="tx1">
                      <a:lumMod val="50000"/>
                      <a:lumOff val="50000"/>
                    </a:schemeClr>
                  </a:solidFill>
                  <a:miter lim="400000"/>
                </a:ln>
                <a:effectLst/>
              </p:spPr>
              <p:txBody>
                <a:bodyPr wrap="square" lIns="45719" tIns="45719" rIns="45719" bIns="45719" numCol="1" anchor="ctr">
                  <a:noAutofit/>
                </a:bodyPr>
                <a:lstStyle/>
                <a:p>
                  <a:pPr algn="ctr">
                    <a:defRPr sz="10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77" name="Shape 1036"/>
                <p:cNvSpPr/>
                <p:nvPr/>
              </p:nvSpPr>
              <p:spPr>
                <a:xfrm>
                  <a:off x="271004" y="134254"/>
                  <a:ext cx="26853" cy="268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solidFill>
                    <a:schemeClr val="tx1">
                      <a:lumMod val="50000"/>
                      <a:lumOff val="50000"/>
                    </a:schemeClr>
                  </a:solidFill>
                  <a:miter lim="400000"/>
                </a:ln>
                <a:effectLst/>
              </p:spPr>
              <p:txBody>
                <a:bodyPr wrap="square" lIns="45719" tIns="45719" rIns="45719" bIns="45719" numCol="1" anchor="ctr">
                  <a:noAutofit/>
                </a:bodyPr>
                <a:lstStyle/>
                <a:p>
                  <a:pPr algn="ctr">
                    <a:defRPr sz="10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78" name="Shape 1037"/>
                <p:cNvSpPr/>
                <p:nvPr/>
              </p:nvSpPr>
              <p:spPr>
                <a:xfrm>
                  <a:off x="0" y="0"/>
                  <a:ext cx="297856" cy="161107"/>
                </a:xfrm>
                <a:custGeom>
                  <a:avLst/>
                  <a:gdLst/>
                  <a:ahLst/>
                  <a:cxnLst>
                    <a:cxn ang="0">
                      <a:pos x="wd2" y="hd2"/>
                    </a:cxn>
                    <a:cxn ang="5400000">
                      <a:pos x="wd2" y="hd2"/>
                    </a:cxn>
                    <a:cxn ang="10800000">
                      <a:pos x="wd2" y="hd2"/>
                    </a:cxn>
                    <a:cxn ang="16200000">
                      <a:pos x="wd2" y="hd2"/>
                    </a:cxn>
                  </a:cxnLst>
                  <a:rect l="0" t="0" r="r" b="b"/>
                  <a:pathLst>
                    <a:path w="21600" h="21600" extrusionOk="0">
                      <a:moveTo>
                        <a:pt x="19653" y="21600"/>
                      </a:moveTo>
                      <a:lnTo>
                        <a:pt x="20042" y="18720"/>
                      </a:lnTo>
                      <a:lnTo>
                        <a:pt x="21600" y="18000"/>
                      </a:lnTo>
                      <a:lnTo>
                        <a:pt x="19653" y="21600"/>
                      </a:lnTo>
                      <a:lnTo>
                        <a:pt x="0" y="21600"/>
                      </a:lnTo>
                      <a:lnTo>
                        <a:pt x="0" y="0"/>
                      </a:lnTo>
                      <a:lnTo>
                        <a:pt x="21600" y="0"/>
                      </a:lnTo>
                      <a:lnTo>
                        <a:pt x="21600" y="18000"/>
                      </a:lnTo>
                    </a:path>
                  </a:pathLst>
                </a:custGeom>
                <a:noFill/>
                <a:ln w="9525" cap="flat">
                  <a:solidFill>
                    <a:schemeClr val="tx1">
                      <a:lumMod val="50000"/>
                      <a:lumOff val="50000"/>
                    </a:schemeClr>
                  </a:solidFill>
                  <a:prstDash val="solid"/>
                  <a:round/>
                </a:ln>
                <a:effectLst/>
              </p:spPr>
              <p:txBody>
                <a:bodyPr wrap="square" lIns="45719" tIns="45719" rIns="45719" bIns="45719" numCol="1" anchor="ctr">
                  <a:noAutofit/>
                </a:bodyPr>
                <a:lstStyle/>
                <a:p>
                  <a:pPr algn="ctr">
                    <a:defRPr sz="1000">
                      <a:solidFill>
                        <a:schemeClr val="accent1"/>
                      </a:solidFill>
                      <a:latin typeface="+mj-lt"/>
                      <a:ea typeface="+mj-ea"/>
                      <a:cs typeface="+mj-cs"/>
                      <a:sym typeface="Calibri"/>
                    </a:defRPr>
                  </a:pPr>
                  <a:endParaRPr>
                    <a:solidFill>
                      <a:schemeClr val="tx1">
                        <a:lumMod val="75000"/>
                        <a:lumOff val="25000"/>
                      </a:schemeClr>
                    </a:solidFill>
                  </a:endParaRPr>
                </a:p>
              </p:txBody>
            </p:sp>
          </p:grpSp>
          <p:grpSp>
            <p:nvGrpSpPr>
              <p:cNvPr id="70" name="Group 1043"/>
              <p:cNvGrpSpPr/>
              <p:nvPr/>
            </p:nvGrpSpPr>
            <p:grpSpPr>
              <a:xfrm>
                <a:off x="449193" y="-3878"/>
                <a:ext cx="297858" cy="276995"/>
                <a:chOff x="0" y="-3877"/>
                <a:chExt cx="297857" cy="276993"/>
              </a:xfrm>
            </p:grpSpPr>
            <p:sp>
              <p:nvSpPr>
                <p:cNvPr id="72" name="Shape 1039"/>
                <p:cNvSpPr/>
                <p:nvPr/>
              </p:nvSpPr>
              <p:spPr>
                <a:xfrm>
                  <a:off x="0" y="67493"/>
                  <a:ext cx="297856" cy="161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9653" y="21600"/>
                      </a:lnTo>
                      <a:lnTo>
                        <a:pt x="0" y="21600"/>
                      </a:lnTo>
                      <a:close/>
                    </a:path>
                  </a:pathLst>
                </a:custGeom>
                <a:solidFill>
                  <a:srgbClr val="FFFFFF"/>
                </a:solidFill>
                <a:ln w="12700" cap="flat">
                  <a:solidFill>
                    <a:schemeClr val="tx1">
                      <a:lumMod val="50000"/>
                      <a:lumOff val="50000"/>
                    </a:schemeClr>
                  </a:solidFill>
                  <a:miter lim="400000"/>
                </a:ln>
                <a:effectLst/>
              </p:spPr>
              <p:txBody>
                <a:bodyPr wrap="square" lIns="45719" tIns="45719" rIns="45719" bIns="45719" numCol="1" anchor="ctr">
                  <a:noAutofit/>
                </a:bodyPr>
                <a:lstStyle/>
                <a:p>
                  <a:pPr algn="ctr">
                    <a:defRPr sz="12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73" name="Shape 1040"/>
                <p:cNvSpPr/>
                <p:nvPr/>
              </p:nvSpPr>
              <p:spPr>
                <a:xfrm>
                  <a:off x="271004" y="201747"/>
                  <a:ext cx="26853" cy="268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solidFill>
                    <a:schemeClr val="tx1">
                      <a:lumMod val="50000"/>
                      <a:lumOff val="50000"/>
                    </a:schemeClr>
                  </a:solidFill>
                  <a:miter lim="400000"/>
                </a:ln>
                <a:effectLst/>
              </p:spPr>
              <p:txBody>
                <a:bodyPr wrap="square" lIns="45719" tIns="45719" rIns="45719" bIns="45719" numCol="1" anchor="ctr">
                  <a:noAutofit/>
                </a:bodyPr>
                <a:lstStyle/>
                <a:p>
                  <a:pPr algn="ctr">
                    <a:defRPr sz="12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74" name="Shape 1041"/>
                <p:cNvSpPr/>
                <p:nvPr/>
              </p:nvSpPr>
              <p:spPr>
                <a:xfrm>
                  <a:off x="0" y="67493"/>
                  <a:ext cx="297856" cy="161107"/>
                </a:xfrm>
                <a:custGeom>
                  <a:avLst/>
                  <a:gdLst/>
                  <a:ahLst/>
                  <a:cxnLst>
                    <a:cxn ang="0">
                      <a:pos x="wd2" y="hd2"/>
                    </a:cxn>
                    <a:cxn ang="5400000">
                      <a:pos x="wd2" y="hd2"/>
                    </a:cxn>
                    <a:cxn ang="10800000">
                      <a:pos x="wd2" y="hd2"/>
                    </a:cxn>
                    <a:cxn ang="16200000">
                      <a:pos x="wd2" y="hd2"/>
                    </a:cxn>
                  </a:cxnLst>
                  <a:rect l="0" t="0" r="r" b="b"/>
                  <a:pathLst>
                    <a:path w="21600" h="21600" extrusionOk="0">
                      <a:moveTo>
                        <a:pt x="19653" y="21600"/>
                      </a:moveTo>
                      <a:lnTo>
                        <a:pt x="20042" y="18720"/>
                      </a:lnTo>
                      <a:lnTo>
                        <a:pt x="21600" y="18000"/>
                      </a:lnTo>
                      <a:lnTo>
                        <a:pt x="19653" y="21600"/>
                      </a:lnTo>
                      <a:lnTo>
                        <a:pt x="0" y="21600"/>
                      </a:lnTo>
                      <a:lnTo>
                        <a:pt x="0" y="0"/>
                      </a:lnTo>
                      <a:lnTo>
                        <a:pt x="21600" y="0"/>
                      </a:lnTo>
                      <a:lnTo>
                        <a:pt x="21600" y="18000"/>
                      </a:lnTo>
                    </a:path>
                  </a:pathLst>
                </a:custGeom>
                <a:noFill/>
                <a:ln w="9525" cap="flat">
                  <a:solidFill>
                    <a:schemeClr val="tx1">
                      <a:lumMod val="50000"/>
                      <a:lumOff val="50000"/>
                    </a:schemeClr>
                  </a:solidFill>
                  <a:prstDash val="solid"/>
                  <a:round/>
                </a:ln>
                <a:effectLst/>
              </p:spPr>
              <p:txBody>
                <a:bodyPr wrap="square" lIns="45719" tIns="45719" rIns="45719" bIns="45719" numCol="1" anchor="ctr">
                  <a:noAutofit/>
                </a:bodyPr>
                <a:lstStyle/>
                <a:p>
                  <a:pPr algn="ctr">
                    <a:defRPr sz="1200">
                      <a:solidFill>
                        <a:schemeClr val="accent1"/>
                      </a:solidFill>
                      <a:latin typeface="+mj-lt"/>
                      <a:ea typeface="+mj-ea"/>
                      <a:cs typeface="+mj-cs"/>
                      <a:sym typeface="Calibri"/>
                    </a:defRPr>
                  </a:pPr>
                  <a:endParaRPr>
                    <a:solidFill>
                      <a:schemeClr val="tx1">
                        <a:lumMod val="75000"/>
                        <a:lumOff val="25000"/>
                      </a:schemeClr>
                    </a:solidFill>
                  </a:endParaRPr>
                </a:p>
              </p:txBody>
            </p:sp>
            <p:sp>
              <p:nvSpPr>
                <p:cNvPr id="75" name="Shape 1042"/>
                <p:cNvSpPr/>
                <p:nvPr/>
              </p:nvSpPr>
              <p:spPr>
                <a:xfrm>
                  <a:off x="0" y="-3877"/>
                  <a:ext cx="297856" cy="276993"/>
                </a:xfrm>
                <a:prstGeom prst="rect">
                  <a:avLst/>
                </a:prstGeom>
                <a:noFill/>
                <a:ln w="12700" cap="flat">
                  <a:solidFill>
                    <a:schemeClr val="tx1">
                      <a:lumMod val="50000"/>
                      <a:lumOff val="50000"/>
                    </a:schemeClr>
                  </a:solid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chemeClr val="accent1"/>
                      </a:solidFill>
                      <a:latin typeface="+mj-lt"/>
                      <a:ea typeface="+mj-ea"/>
                      <a:cs typeface="+mj-cs"/>
                      <a:sym typeface="Calibri"/>
                    </a:defRPr>
                  </a:lvl1pPr>
                </a:lstStyle>
                <a:p>
                  <a:r>
                    <a:rPr dirty="0">
                      <a:solidFill>
                        <a:schemeClr val="tx1">
                          <a:lumMod val="75000"/>
                          <a:lumOff val="25000"/>
                        </a:schemeClr>
                      </a:solidFill>
                    </a:rPr>
                    <a:t>T</a:t>
                  </a:r>
                </a:p>
              </p:txBody>
            </p:sp>
          </p:grpSp>
          <p:sp>
            <p:nvSpPr>
              <p:cNvPr id="71" name="Shape 1044"/>
              <p:cNvSpPr/>
              <p:nvPr/>
            </p:nvSpPr>
            <p:spPr>
              <a:xfrm flipV="1">
                <a:off x="297856" y="148047"/>
                <a:ext cx="151338" cy="1578"/>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grpSp>
      </p:grpSp>
      <p:sp>
        <p:nvSpPr>
          <p:cNvPr id="87" name="Shape 1047"/>
          <p:cNvSpPr/>
          <p:nvPr/>
        </p:nvSpPr>
        <p:spPr>
          <a:xfrm>
            <a:off x="3937687" y="2387276"/>
            <a:ext cx="5051978"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solidFill>
                  <a:schemeClr val="accent1"/>
                </a:solidFill>
                <a:latin typeface="Helvetica Neue"/>
                <a:ea typeface="Helvetica Neue"/>
                <a:cs typeface="Helvetica Neue"/>
                <a:sym typeface="Helvetica Neue"/>
              </a:defRPr>
            </a:lvl1pPr>
          </a:lstStyle>
          <a:p>
            <a:r>
              <a:rPr lang="en-US" dirty="0" smtClean="0">
                <a:solidFill>
                  <a:schemeClr val="tx1"/>
                </a:solidFill>
                <a:latin typeface="+mn-lt"/>
                <a:ea typeface="+mn-ea"/>
                <a:cs typeface="+mn-cs"/>
              </a:rPr>
              <a:t>a collection of network data and processing peers forming a Blockchain network. Responsible for maintaining a consistently replicated ledger</a:t>
            </a:r>
            <a:endParaRPr lang="en-US" dirty="0">
              <a:solidFill>
                <a:schemeClr val="tx1"/>
              </a:solidFill>
              <a:latin typeface="+mn-lt"/>
              <a:ea typeface="+mn-ea"/>
              <a:cs typeface="+mn-cs"/>
            </a:endParaRPr>
          </a:p>
        </p:txBody>
      </p:sp>
      <p:sp>
        <p:nvSpPr>
          <p:cNvPr id="88" name="Shape 1048"/>
          <p:cNvSpPr/>
          <p:nvPr/>
        </p:nvSpPr>
        <p:spPr>
          <a:xfrm>
            <a:off x="3944015" y="3181898"/>
            <a:ext cx="5051977"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solidFill>
                  <a:schemeClr val="accent1"/>
                </a:solidFill>
                <a:latin typeface="Helvetica Neue"/>
                <a:ea typeface="Helvetica Neue"/>
                <a:cs typeface="Helvetica Neue"/>
                <a:sym typeface="Helvetica Neue"/>
              </a:defRPr>
            </a:lvl1pPr>
          </a:lstStyle>
          <a:p>
            <a:r>
              <a:rPr lang="en-US" dirty="0" smtClean="0">
                <a:solidFill>
                  <a:schemeClr val="tx1"/>
                </a:solidFill>
                <a:latin typeface="+mn-lt"/>
                <a:ea typeface="+mn-ea"/>
                <a:cs typeface="+mn-cs"/>
              </a:rPr>
              <a:t>manages identity and transaction certificates, as well as other aspects of permissioned access </a:t>
            </a:r>
            <a:endParaRPr lang="en-US" dirty="0">
              <a:solidFill>
                <a:schemeClr val="tx1"/>
              </a:solidFill>
              <a:latin typeface="+mn-lt"/>
              <a:ea typeface="+mn-ea"/>
              <a:cs typeface="+mn-cs"/>
            </a:endParaRPr>
          </a:p>
        </p:txBody>
      </p:sp>
      <p:grpSp>
        <p:nvGrpSpPr>
          <p:cNvPr id="89" name="Group 1051"/>
          <p:cNvGrpSpPr/>
          <p:nvPr/>
        </p:nvGrpSpPr>
        <p:grpSpPr>
          <a:xfrm>
            <a:off x="2984361" y="3862830"/>
            <a:ext cx="476597" cy="488433"/>
            <a:chOff x="0" y="0"/>
            <a:chExt cx="476596" cy="488432"/>
          </a:xfrm>
        </p:grpSpPr>
        <p:sp>
          <p:nvSpPr>
            <p:cNvPr id="90" name="Shape 1049"/>
            <p:cNvSpPr/>
            <p:nvPr/>
          </p:nvSpPr>
          <p:spPr>
            <a:xfrm>
              <a:off x="-1" y="-1"/>
              <a:ext cx="476598" cy="488434"/>
            </a:xfrm>
            <a:prstGeom prst="ellipse">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sp>
          <p:nvSpPr>
            <p:cNvPr id="91" name="Shape 1050"/>
            <p:cNvSpPr/>
            <p:nvPr/>
          </p:nvSpPr>
          <p:spPr>
            <a:xfrm>
              <a:off x="35329" y="120440"/>
              <a:ext cx="405936" cy="247554"/>
            </a:xfrm>
            <a:custGeom>
              <a:avLst/>
              <a:gdLst/>
              <a:ahLst/>
              <a:cxnLst>
                <a:cxn ang="0">
                  <a:pos x="wd2" y="hd2"/>
                </a:cxn>
                <a:cxn ang="5400000">
                  <a:pos x="wd2" y="hd2"/>
                </a:cxn>
                <a:cxn ang="10800000">
                  <a:pos x="wd2" y="hd2"/>
                </a:cxn>
                <a:cxn ang="16200000">
                  <a:pos x="wd2" y="hd2"/>
                </a:cxn>
              </a:cxnLst>
              <a:rect l="0" t="0" r="r" b="b"/>
              <a:pathLst>
                <a:path w="21600" h="21600" extrusionOk="0">
                  <a:moveTo>
                    <a:pt x="11462" y="4342"/>
                  </a:moveTo>
                  <a:lnTo>
                    <a:pt x="14790" y="0"/>
                  </a:lnTo>
                  <a:lnTo>
                    <a:pt x="14525" y="5777"/>
                  </a:lnTo>
                  <a:lnTo>
                    <a:pt x="18007" y="3172"/>
                  </a:lnTo>
                  <a:lnTo>
                    <a:pt x="16380" y="6532"/>
                  </a:lnTo>
                  <a:lnTo>
                    <a:pt x="21600" y="6645"/>
                  </a:lnTo>
                  <a:lnTo>
                    <a:pt x="16985" y="9402"/>
                  </a:lnTo>
                  <a:lnTo>
                    <a:pt x="18270" y="11290"/>
                  </a:lnTo>
                  <a:lnTo>
                    <a:pt x="16380" y="12310"/>
                  </a:lnTo>
                  <a:lnTo>
                    <a:pt x="18877" y="15632"/>
                  </a:lnTo>
                  <a:lnTo>
                    <a:pt x="14640" y="14350"/>
                  </a:lnTo>
                  <a:lnTo>
                    <a:pt x="14942" y="17370"/>
                  </a:lnTo>
                  <a:lnTo>
                    <a:pt x="12180" y="15935"/>
                  </a:lnTo>
                  <a:lnTo>
                    <a:pt x="11612" y="18842"/>
                  </a:lnTo>
                  <a:lnTo>
                    <a:pt x="9872" y="17370"/>
                  </a:lnTo>
                  <a:lnTo>
                    <a:pt x="8700" y="19712"/>
                  </a:lnTo>
                  <a:lnTo>
                    <a:pt x="7527" y="18125"/>
                  </a:lnTo>
                  <a:lnTo>
                    <a:pt x="4917" y="21600"/>
                  </a:lnTo>
                  <a:lnTo>
                    <a:pt x="4805" y="18240"/>
                  </a:lnTo>
                  <a:lnTo>
                    <a:pt x="1285" y="17825"/>
                  </a:lnTo>
                  <a:lnTo>
                    <a:pt x="3330" y="15370"/>
                  </a:lnTo>
                  <a:lnTo>
                    <a:pt x="0" y="12877"/>
                  </a:lnTo>
                  <a:lnTo>
                    <a:pt x="3935" y="11592"/>
                  </a:lnTo>
                  <a:lnTo>
                    <a:pt x="1172" y="8270"/>
                  </a:lnTo>
                  <a:lnTo>
                    <a:pt x="5372" y="7817"/>
                  </a:lnTo>
                  <a:lnTo>
                    <a:pt x="4502" y="3625"/>
                  </a:lnTo>
                  <a:lnTo>
                    <a:pt x="8550" y="6382"/>
                  </a:lnTo>
                  <a:lnTo>
                    <a:pt x="9722" y="1887"/>
                  </a:lnTo>
                  <a:close/>
                </a:path>
              </a:pathLst>
            </a:cu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grpSp>
      <p:sp>
        <p:nvSpPr>
          <p:cNvPr id="92" name="Shape 1052"/>
          <p:cNvSpPr/>
          <p:nvPr/>
        </p:nvSpPr>
        <p:spPr>
          <a:xfrm>
            <a:off x="3937687" y="3860625"/>
            <a:ext cx="5051978"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solidFill>
                  <a:schemeClr val="accent1"/>
                </a:solidFill>
                <a:latin typeface="Helvetica Neue"/>
                <a:ea typeface="Helvetica Neue"/>
                <a:cs typeface="Helvetica Neue"/>
                <a:sym typeface="Helvetica Neue"/>
              </a:defRPr>
            </a:lvl1pPr>
          </a:lstStyle>
          <a:p>
            <a:r>
              <a:rPr lang="en-US" dirty="0" smtClean="0">
                <a:solidFill>
                  <a:schemeClr val="tx1"/>
                </a:solidFill>
                <a:latin typeface="+mn-lt"/>
                <a:ea typeface="+mn-ea"/>
                <a:cs typeface="+mn-cs"/>
              </a:rPr>
              <a:t>creates notifications of significant operations on the Blockchain (e.g. a new block), as well as notifications related to smart contracts. Does not include event distribution.</a:t>
            </a:r>
            <a:endParaRPr lang="en-US" dirty="0">
              <a:solidFill>
                <a:schemeClr val="tx1"/>
              </a:solidFill>
              <a:latin typeface="+mn-lt"/>
              <a:ea typeface="+mn-ea"/>
              <a:cs typeface="+mn-cs"/>
            </a:endParaRPr>
          </a:p>
        </p:txBody>
      </p:sp>
      <p:sp>
        <p:nvSpPr>
          <p:cNvPr id="93" name="Shape 1053"/>
          <p:cNvSpPr/>
          <p:nvPr/>
        </p:nvSpPr>
        <p:spPr>
          <a:xfrm>
            <a:off x="3944015" y="4568218"/>
            <a:ext cx="5051977"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solidFill>
                  <a:schemeClr val="accent1"/>
                </a:solidFill>
                <a:latin typeface="Helvetica Neue"/>
                <a:ea typeface="Helvetica Neue"/>
                <a:cs typeface="Helvetica Neue"/>
                <a:sym typeface="Helvetica Neue"/>
              </a:defRPr>
            </a:lvl1pPr>
          </a:lstStyle>
          <a:p>
            <a:r>
              <a:rPr lang="en-US" dirty="0" smtClean="0">
                <a:solidFill>
                  <a:schemeClr val="tx1"/>
                </a:solidFill>
                <a:latin typeface="+mn-lt"/>
                <a:ea typeface="+mn-ea"/>
                <a:cs typeface="+mn-cs"/>
              </a:rPr>
              <a:t>provides the ability to create, change and monitor Blockchain components </a:t>
            </a:r>
            <a:endParaRPr lang="en-US" dirty="0">
              <a:solidFill>
                <a:schemeClr val="tx1"/>
              </a:solidFill>
              <a:latin typeface="+mn-lt"/>
              <a:ea typeface="+mn-ea"/>
              <a:cs typeface="+mn-cs"/>
            </a:endParaRPr>
          </a:p>
        </p:txBody>
      </p:sp>
      <p:sp>
        <p:nvSpPr>
          <p:cNvPr id="94" name="Shape 1054"/>
          <p:cNvSpPr/>
          <p:nvPr/>
        </p:nvSpPr>
        <p:spPr>
          <a:xfrm>
            <a:off x="3937687" y="5329744"/>
            <a:ext cx="5051978"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solidFill>
                  <a:schemeClr val="accent1"/>
                </a:solidFill>
                <a:latin typeface="Helvetica Neue"/>
                <a:ea typeface="Helvetica Neue"/>
                <a:cs typeface="Helvetica Neue"/>
                <a:sym typeface="Helvetica Neue"/>
              </a:defRPr>
            </a:lvl1pPr>
          </a:lstStyle>
          <a:p>
            <a:r>
              <a:rPr lang="en-US" dirty="0" smtClean="0">
                <a:solidFill>
                  <a:schemeClr val="tx1"/>
                </a:solidFill>
                <a:latin typeface="+mn-lt"/>
                <a:ea typeface="+mn-ea"/>
                <a:cs typeface="+mn-cs"/>
              </a:rPr>
              <a:t>securely manages a user’s security credentials</a:t>
            </a:r>
            <a:endParaRPr lang="en-US" dirty="0">
              <a:solidFill>
                <a:schemeClr val="tx1"/>
              </a:solidFill>
              <a:latin typeface="+mn-lt"/>
              <a:ea typeface="+mn-ea"/>
              <a:cs typeface="+mn-cs"/>
            </a:endParaRPr>
          </a:p>
        </p:txBody>
      </p:sp>
      <p:grpSp>
        <p:nvGrpSpPr>
          <p:cNvPr id="95" name="Group 1061"/>
          <p:cNvGrpSpPr/>
          <p:nvPr/>
        </p:nvGrpSpPr>
        <p:grpSpPr>
          <a:xfrm>
            <a:off x="2822362" y="5230455"/>
            <a:ext cx="829733" cy="488433"/>
            <a:chOff x="0" y="0"/>
            <a:chExt cx="829731" cy="488432"/>
          </a:xfrm>
        </p:grpSpPr>
        <p:sp>
          <p:nvSpPr>
            <p:cNvPr id="96" name="Shape 1055"/>
            <p:cNvSpPr/>
            <p:nvPr/>
          </p:nvSpPr>
          <p:spPr>
            <a:xfrm>
              <a:off x="-1" y="-1"/>
              <a:ext cx="829733" cy="488434"/>
            </a:xfrm>
            <a:prstGeom prst="rect">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grpSp>
          <p:nvGrpSpPr>
            <p:cNvPr id="97" name="Group 1060"/>
            <p:cNvGrpSpPr/>
            <p:nvPr/>
          </p:nvGrpSpPr>
          <p:grpSpPr>
            <a:xfrm>
              <a:off x="171891" y="62541"/>
              <a:ext cx="456810" cy="320176"/>
              <a:chOff x="0" y="0"/>
              <a:chExt cx="456809" cy="320175"/>
            </a:xfrm>
          </p:grpSpPr>
          <p:sp>
            <p:nvSpPr>
              <p:cNvPr id="98" name="Shape 1056"/>
              <p:cNvSpPr/>
              <p:nvPr/>
            </p:nvSpPr>
            <p:spPr>
              <a:xfrm>
                <a:off x="0" y="85904"/>
                <a:ext cx="456809" cy="234272"/>
              </a:xfrm>
              <a:prstGeom prst="rect">
                <a:avLst/>
              </a:prstGeom>
              <a:no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sp>
            <p:nvSpPr>
              <p:cNvPr id="99" name="Shape 1057"/>
              <p:cNvSpPr/>
              <p:nvPr/>
            </p:nvSpPr>
            <p:spPr>
              <a:xfrm>
                <a:off x="330633" y="176419"/>
                <a:ext cx="45721" cy="45721"/>
              </a:xfrm>
              <a:prstGeom prst="ellipse">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sp>
            <p:nvSpPr>
              <p:cNvPr id="100" name="Shape 1058"/>
              <p:cNvSpPr/>
              <p:nvPr/>
            </p:nvSpPr>
            <p:spPr>
              <a:xfrm flipV="1">
                <a:off x="-1" y="3175"/>
                <a:ext cx="423375" cy="82731"/>
              </a:xfrm>
              <a:prstGeom prst="line">
                <a:avLst/>
              </a:prstGeom>
              <a:noFill/>
              <a:ln w="1270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sp>
            <p:nvSpPr>
              <p:cNvPr id="101" name="Shape 1059"/>
              <p:cNvSpPr/>
              <p:nvPr/>
            </p:nvSpPr>
            <p:spPr>
              <a:xfrm>
                <a:off x="420199" y="0"/>
                <a:ext cx="1" cy="82730"/>
              </a:xfrm>
              <a:prstGeom prst="line">
                <a:avLst/>
              </a:prstGeom>
              <a:noFill/>
              <a:ln w="19050" cap="flat">
                <a:solidFill>
                  <a:schemeClr val="tx1">
                    <a:lumMod val="50000"/>
                    <a:lumOff val="50000"/>
                  </a:schemeClr>
                </a:solidFill>
                <a:prstDash val="solid"/>
                <a:round/>
              </a:ln>
              <a:effectLst/>
            </p:spPr>
            <p:txBody>
              <a:bodyPr wrap="square" lIns="45719" tIns="45719" rIns="45719" bIns="45719" numCol="1" anchor="t">
                <a:noAutofit/>
              </a:bodyPr>
              <a:lstStyle/>
              <a:p>
                <a:endParaRPr>
                  <a:solidFill>
                    <a:schemeClr val="tx1">
                      <a:lumMod val="75000"/>
                      <a:lumOff val="25000"/>
                    </a:schemeClr>
                  </a:solidFill>
                </a:endParaRPr>
              </a:p>
            </p:txBody>
          </p:sp>
        </p:grpSp>
      </p:grpSp>
      <p:grpSp>
        <p:nvGrpSpPr>
          <p:cNvPr id="102" name="Group 1068"/>
          <p:cNvGrpSpPr/>
          <p:nvPr/>
        </p:nvGrpSpPr>
        <p:grpSpPr>
          <a:xfrm>
            <a:off x="2814220" y="4541451"/>
            <a:ext cx="829732" cy="488433"/>
            <a:chOff x="0" y="0"/>
            <a:chExt cx="829731" cy="488432"/>
          </a:xfrm>
        </p:grpSpPr>
        <p:sp>
          <p:nvSpPr>
            <p:cNvPr id="103" name="Shape 1062"/>
            <p:cNvSpPr/>
            <p:nvPr/>
          </p:nvSpPr>
          <p:spPr>
            <a:xfrm>
              <a:off x="-1" y="-1"/>
              <a:ext cx="829733" cy="488434"/>
            </a:xfrm>
            <a:prstGeom prst="rect">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grpSp>
          <p:nvGrpSpPr>
            <p:cNvPr id="104" name="Group 1067"/>
            <p:cNvGrpSpPr/>
            <p:nvPr/>
          </p:nvGrpSpPr>
          <p:grpSpPr>
            <a:xfrm>
              <a:off x="79732" y="73223"/>
              <a:ext cx="678403" cy="349576"/>
              <a:chOff x="0" y="0"/>
              <a:chExt cx="678402" cy="349574"/>
            </a:xfrm>
          </p:grpSpPr>
          <p:sp>
            <p:nvSpPr>
              <p:cNvPr id="105" name="Shape 1063"/>
              <p:cNvSpPr/>
              <p:nvPr/>
            </p:nvSpPr>
            <p:spPr>
              <a:xfrm>
                <a:off x="-1" y="-1"/>
                <a:ext cx="678404" cy="349576"/>
              </a:xfrm>
              <a:prstGeom prst="rect">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sz="1200">
                    <a:solidFill>
                      <a:schemeClr val="accent1"/>
                    </a:solidFill>
                    <a:latin typeface="Courier"/>
                    <a:ea typeface="Courier"/>
                    <a:cs typeface="Courier"/>
                    <a:sym typeface="Courier"/>
                  </a:defRPr>
                </a:pPr>
                <a:endParaRPr>
                  <a:solidFill>
                    <a:schemeClr val="tx1">
                      <a:lumMod val="75000"/>
                      <a:lumOff val="25000"/>
                    </a:schemeClr>
                  </a:solidFill>
                </a:endParaRPr>
              </a:p>
            </p:txBody>
          </p:sp>
          <p:sp>
            <p:nvSpPr>
              <p:cNvPr id="106" name="Shape 1064"/>
              <p:cNvSpPr/>
              <p:nvPr/>
            </p:nvSpPr>
            <p:spPr>
              <a:xfrm>
                <a:off x="48616" y="64941"/>
                <a:ext cx="247503" cy="239903"/>
              </a:xfrm>
              <a:prstGeom prst="ellipse">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sp>
            <p:nvSpPr>
              <p:cNvPr id="107" name="Shape 1065"/>
              <p:cNvSpPr/>
              <p:nvPr/>
            </p:nvSpPr>
            <p:spPr>
              <a:xfrm>
                <a:off x="30563" y="4547"/>
                <a:ext cx="265968" cy="307341"/>
              </a:xfrm>
              <a:prstGeom prst="rect">
                <a:avLst/>
              </a:prstGeom>
              <a:noFill/>
              <a:ln w="12700" cap="flat">
                <a:solidFill>
                  <a:schemeClr val="tx1">
                    <a:lumMod val="50000"/>
                    <a:lumOff val="50000"/>
                  </a:schemeClr>
                </a:solid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400" b="1">
                    <a:solidFill>
                      <a:schemeClr val="accent1"/>
                    </a:solidFill>
                    <a:latin typeface="Courier"/>
                    <a:ea typeface="Courier"/>
                    <a:cs typeface="Courier"/>
                    <a:sym typeface="Courier"/>
                  </a:defRPr>
                </a:lvl1pPr>
              </a:lstStyle>
              <a:p>
                <a:r>
                  <a:rPr>
                    <a:solidFill>
                      <a:schemeClr val="tx1">
                        <a:lumMod val="75000"/>
                        <a:lumOff val="25000"/>
                      </a:schemeClr>
                    </a:solidFill>
                  </a:rPr>
                  <a:t>i</a:t>
                </a:r>
              </a:p>
            </p:txBody>
          </p:sp>
          <p:pic>
            <p:nvPicPr>
              <p:cNvPr id="108" name="image17.png"/>
              <p:cNvPicPr>
                <a:picLocks noChangeAspect="1"/>
              </p:cNvPicPr>
              <p:nvPr/>
            </p:nvPicPr>
            <p:blipFill>
              <a:blip r:embed="rId3" cstate="print">
                <a:extLst/>
              </a:blip>
              <a:stretch>
                <a:fillRect/>
              </a:stretch>
            </p:blipFill>
            <p:spPr>
              <a:xfrm>
                <a:off x="363867" y="52567"/>
                <a:ext cx="211435" cy="247013"/>
              </a:xfrm>
              <a:prstGeom prst="rect">
                <a:avLst/>
              </a:prstGeom>
              <a:ln w="12700" cap="flat">
                <a:solidFill>
                  <a:schemeClr val="tx1">
                    <a:lumMod val="50000"/>
                    <a:lumOff val="50000"/>
                  </a:schemeClr>
                </a:solidFill>
                <a:miter lim="400000"/>
              </a:ln>
              <a:effectLst/>
            </p:spPr>
          </p:pic>
        </p:grpSp>
      </p:grpSp>
      <p:grpSp>
        <p:nvGrpSpPr>
          <p:cNvPr id="109" name="Group 1071"/>
          <p:cNvGrpSpPr/>
          <p:nvPr/>
        </p:nvGrpSpPr>
        <p:grpSpPr>
          <a:xfrm>
            <a:off x="7223123" y="105009"/>
            <a:ext cx="858158" cy="796220"/>
            <a:chOff x="-1" y="-1"/>
            <a:chExt cx="858156" cy="796218"/>
          </a:xfrm>
          <a:solidFill>
            <a:srgbClr val="FFFFFF"/>
          </a:solidFill>
        </p:grpSpPr>
        <p:sp>
          <p:nvSpPr>
            <p:cNvPr id="110" name="Shape 1069"/>
            <p:cNvSpPr/>
            <p:nvPr/>
          </p:nvSpPr>
          <p:spPr>
            <a:xfrm>
              <a:off x="-1" y="-1"/>
              <a:ext cx="858156" cy="796218"/>
            </a:xfrm>
            <a:prstGeom prst="ellipse">
              <a:avLst/>
            </a:prstGeom>
            <a:grpFill/>
            <a:ln w="12700" cap="flat">
              <a:solidFill>
                <a:schemeClr val="tx1">
                  <a:lumMod val="75000"/>
                  <a:lumOff val="25000"/>
                </a:schemeClr>
              </a:solidFill>
              <a:prstDash val="solid"/>
              <a:round/>
            </a:ln>
            <a:effectLst/>
          </p:spPr>
          <p:txBody>
            <a:bodyPr wrap="square" lIns="45719" tIns="45719" rIns="45719" bIns="45719" numCol="1" anchor="ctr">
              <a:noAutofit/>
            </a:bodyPr>
            <a:lstStyle/>
            <a:p>
              <a:pPr algn="ctr">
                <a:defRPr sz="600">
                  <a:solidFill>
                    <a:schemeClr val="accent1"/>
                  </a:solidFill>
                  <a:latin typeface="Helvetica Neue"/>
                  <a:ea typeface="Helvetica Neue"/>
                  <a:cs typeface="Helvetica Neue"/>
                  <a:sym typeface="Helvetica Neue"/>
                </a:defRPr>
              </a:pPr>
              <a:endParaRPr>
                <a:solidFill>
                  <a:schemeClr val="tx1">
                    <a:lumMod val="75000"/>
                    <a:lumOff val="25000"/>
                  </a:schemeClr>
                </a:solidFill>
              </a:endParaRPr>
            </a:p>
          </p:txBody>
        </p:sp>
        <p:sp>
          <p:nvSpPr>
            <p:cNvPr id="111" name="Shape 1070"/>
            <p:cNvSpPr/>
            <p:nvPr/>
          </p:nvSpPr>
          <p:spPr>
            <a:xfrm>
              <a:off x="37836" y="260778"/>
              <a:ext cx="707882" cy="23082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900" b="1">
                  <a:solidFill>
                    <a:schemeClr val="accent1"/>
                  </a:solidFill>
                  <a:latin typeface="Helvetica Neue"/>
                  <a:ea typeface="Helvetica Neue"/>
                  <a:cs typeface="Helvetica Neue"/>
                  <a:sym typeface="Helvetica Neue"/>
                </a:defRPr>
              </a:lvl1pPr>
            </a:lstStyle>
            <a:p>
              <a:r>
                <a:rPr dirty="0">
                  <a:solidFill>
                    <a:schemeClr val="tx1">
                      <a:lumMod val="75000"/>
                      <a:lumOff val="25000"/>
                    </a:schemeClr>
                  </a:solidFill>
                </a:rPr>
                <a:t>Blockchain</a:t>
              </a:r>
            </a:p>
          </p:txBody>
        </p:sp>
      </p:grpSp>
      <p:grpSp>
        <p:nvGrpSpPr>
          <p:cNvPr id="112" name="Group 1074"/>
          <p:cNvGrpSpPr/>
          <p:nvPr/>
        </p:nvGrpSpPr>
        <p:grpSpPr>
          <a:xfrm>
            <a:off x="891944" y="5919460"/>
            <a:ext cx="1261273" cy="488434"/>
            <a:chOff x="-1" y="0"/>
            <a:chExt cx="1261272" cy="488433"/>
          </a:xfrm>
        </p:grpSpPr>
        <p:sp>
          <p:nvSpPr>
            <p:cNvPr id="113" name="Shape 1072"/>
            <p:cNvSpPr/>
            <p:nvPr/>
          </p:nvSpPr>
          <p:spPr>
            <a:xfrm>
              <a:off x="17342" y="0"/>
              <a:ext cx="1226586" cy="488433"/>
            </a:xfrm>
            <a:prstGeom prst="roundRect">
              <a:avLst>
                <a:gd name="adj" fmla="val 16667"/>
              </a:avLst>
            </a:prstGeom>
            <a:noFill/>
            <a:ln w="9525" cap="flat">
              <a:solidFill>
                <a:srgbClr val="3C75BD"/>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latin typeface="Helvetica Neue"/>
                  <a:ea typeface="Helvetica Neue"/>
                  <a:cs typeface="Helvetica Neue"/>
                  <a:sym typeface="Helvetica Neue"/>
                </a:defRPr>
              </a:pPr>
              <a:endParaRPr>
                <a:solidFill>
                  <a:schemeClr val="tx1">
                    <a:lumMod val="75000"/>
                    <a:lumOff val="25000"/>
                  </a:schemeClr>
                </a:solidFill>
              </a:endParaRPr>
            </a:p>
          </p:txBody>
        </p:sp>
        <p:sp>
          <p:nvSpPr>
            <p:cNvPr id="114" name="Shape 1073"/>
            <p:cNvSpPr/>
            <p:nvPr/>
          </p:nvSpPr>
          <p:spPr>
            <a:xfrm>
              <a:off x="-1" y="21749"/>
              <a:ext cx="1261272"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200">
                  <a:latin typeface="Helvetica Neue"/>
                  <a:ea typeface="Helvetica Neue"/>
                  <a:cs typeface="Helvetica Neue"/>
                  <a:sym typeface="Helvetica Neue"/>
                </a:defRPr>
              </a:lvl1pPr>
            </a:lstStyle>
            <a:p>
              <a:r>
                <a:rPr>
                  <a:solidFill>
                    <a:schemeClr val="tx1">
                      <a:lumMod val="75000"/>
                      <a:lumOff val="25000"/>
                    </a:schemeClr>
                  </a:solidFill>
                </a:rPr>
                <a:t>Systems Integration</a:t>
              </a:r>
            </a:p>
          </p:txBody>
        </p:sp>
      </p:grpSp>
      <p:sp>
        <p:nvSpPr>
          <p:cNvPr id="115" name="Shape 1075"/>
          <p:cNvSpPr/>
          <p:nvPr/>
        </p:nvSpPr>
        <p:spPr>
          <a:xfrm>
            <a:off x="3937687" y="5947609"/>
            <a:ext cx="5051978"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solidFill>
                  <a:schemeClr val="accent1"/>
                </a:solidFill>
                <a:latin typeface="Helvetica Neue"/>
                <a:ea typeface="Helvetica Neue"/>
                <a:cs typeface="Helvetica Neue"/>
                <a:sym typeface="Helvetica Neue"/>
              </a:defRPr>
            </a:lvl1pPr>
          </a:lstStyle>
          <a:p>
            <a:r>
              <a:rPr lang="en-US" dirty="0" smtClean="0">
                <a:solidFill>
                  <a:schemeClr val="tx1"/>
                </a:solidFill>
                <a:latin typeface="+mn-lt"/>
                <a:ea typeface="+mn-ea"/>
                <a:cs typeface="+mn-cs"/>
              </a:rPr>
              <a:t>responsible for integrating Blockchain bi-directionally with external systems.  Not part of Blockchain, but used with it.</a:t>
            </a:r>
            <a:endParaRPr lang="en-US" dirty="0">
              <a:solidFill>
                <a:schemeClr val="tx1"/>
              </a:solidFill>
              <a:latin typeface="+mn-lt"/>
              <a:ea typeface="+mn-ea"/>
              <a:cs typeface="+mn-cs"/>
            </a:endParaRPr>
          </a:p>
        </p:txBody>
      </p:sp>
      <p:grpSp>
        <p:nvGrpSpPr>
          <p:cNvPr id="116" name="Group 1078"/>
          <p:cNvGrpSpPr/>
          <p:nvPr/>
        </p:nvGrpSpPr>
        <p:grpSpPr>
          <a:xfrm>
            <a:off x="2823539" y="5941209"/>
            <a:ext cx="829732" cy="488433"/>
            <a:chOff x="0" y="0"/>
            <a:chExt cx="829731" cy="488432"/>
          </a:xfrm>
        </p:grpSpPr>
        <p:sp>
          <p:nvSpPr>
            <p:cNvPr id="117" name="Shape 1076"/>
            <p:cNvSpPr/>
            <p:nvPr/>
          </p:nvSpPr>
          <p:spPr>
            <a:xfrm>
              <a:off x="-1" y="-1"/>
              <a:ext cx="829733" cy="488434"/>
            </a:xfrm>
            <a:prstGeom prst="rect">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sp>
          <p:nvSpPr>
            <p:cNvPr id="118" name="Shape 1077"/>
            <p:cNvSpPr/>
            <p:nvPr/>
          </p:nvSpPr>
          <p:spPr>
            <a:xfrm>
              <a:off x="162708" y="121538"/>
              <a:ext cx="527298" cy="245512"/>
            </a:xfrm>
            <a:prstGeom prst="leftRightArrow">
              <a:avLst>
                <a:gd name="adj1" fmla="val 50000"/>
                <a:gd name="adj2" fmla="val 50000"/>
              </a:avLst>
            </a:prstGeom>
            <a:solidFill>
              <a:srgbClr val="FFFFFF"/>
            </a:solidFill>
            <a:ln w="12700" cap="flat">
              <a:solidFill>
                <a:schemeClr val="tx1">
                  <a:lumMod val="50000"/>
                  <a:lumOff val="50000"/>
                </a:schemeClr>
              </a:solidFill>
              <a:prstDash val="solid"/>
              <a:round/>
            </a:ln>
            <a:effectLst/>
          </p:spPr>
          <p:txBody>
            <a:bodyPr wrap="square" lIns="45719" tIns="45719" rIns="45719" bIns="45719" numCol="1" anchor="ctr">
              <a:noAutofit/>
            </a:bodyPr>
            <a:lstStyle/>
            <a:p>
              <a:pPr algn="ctr">
                <a:defRPr>
                  <a:solidFill>
                    <a:srgbClr val="FFFFFF"/>
                  </a:solidFill>
                </a:defRPr>
              </a:pPr>
              <a:endParaRPr>
                <a:solidFill>
                  <a:schemeClr val="tx1">
                    <a:lumMod val="75000"/>
                    <a:lumOff val="25000"/>
                  </a:schemeClr>
                </a:solidFill>
              </a:endParaRPr>
            </a:p>
          </p:txBody>
        </p:sp>
      </p:grpSp>
      <p:sp>
        <p:nvSpPr>
          <p:cNvPr id="119" name="Shape 1079"/>
          <p:cNvSpPr txBox="1">
            <a:spLocks/>
          </p:cNvSpPr>
          <p:nvPr/>
        </p:nvSpPr>
        <p:spPr>
          <a:xfrm>
            <a:off x="9173241" y="6516764"/>
            <a:ext cx="231277" cy="214702"/>
          </a:xfrm>
          <a:prstGeom prst="rect">
            <a:avLst/>
          </a:prstGeom>
          <a:extLst>
            <a:ext uri="{C572A759-6A51-4108-AA02-DFA0A04FC94B}">
              <ma14:wrappingTextBoxFlag xmlns="" xmlns:ma14="http://schemas.microsoft.com/office/mac/drawingml/2011/main" val="1"/>
            </a:ext>
          </a:extLst>
        </p:spPr>
        <p:txBody>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HLF Blockchain Application Flow</a:t>
            </a:r>
            <a:endParaRPr lang="en-US" dirty="0"/>
          </a:p>
        </p:txBody>
      </p:sp>
      <p:pic>
        <p:nvPicPr>
          <p:cNvPr id="243714" name="Picture 2"/>
          <p:cNvPicPr>
            <a:picLocks noChangeAspect="1" noChangeArrowheads="1"/>
          </p:cNvPicPr>
          <p:nvPr/>
        </p:nvPicPr>
        <p:blipFill>
          <a:blip r:embed="rId3" cstate="print"/>
          <a:srcRect/>
          <a:stretch>
            <a:fillRect/>
          </a:stretch>
        </p:blipFill>
        <p:spPr bwMode="auto">
          <a:xfrm>
            <a:off x="2239076" y="1157768"/>
            <a:ext cx="5602054" cy="5136708"/>
          </a:xfrm>
          <a:prstGeom prst="rect">
            <a:avLst/>
          </a:prstGeom>
          <a:noFill/>
          <a:ln w="9525">
            <a:noFill/>
            <a:miter lim="800000"/>
            <a:headEnd/>
            <a:tailEnd/>
          </a:ln>
          <a:effectLst/>
        </p:spPr>
      </p:pic>
      <p:grpSp>
        <p:nvGrpSpPr>
          <p:cNvPr id="4" name="Group 843"/>
          <p:cNvGrpSpPr/>
          <p:nvPr/>
        </p:nvGrpSpPr>
        <p:grpSpPr>
          <a:xfrm>
            <a:off x="3990975" y="2791573"/>
            <a:ext cx="1466850" cy="1437527"/>
            <a:chOff x="0" y="-1"/>
            <a:chExt cx="2813382" cy="2723842"/>
          </a:xfrm>
        </p:grpSpPr>
        <p:sp>
          <p:nvSpPr>
            <p:cNvPr id="5" name="Shape 841"/>
            <p:cNvSpPr/>
            <p:nvPr/>
          </p:nvSpPr>
          <p:spPr>
            <a:xfrm>
              <a:off x="0" y="-1"/>
              <a:ext cx="2813382" cy="2723842"/>
            </a:xfrm>
            <a:prstGeom prst="ellipse">
              <a:avLst/>
            </a:prstGeom>
            <a:noFill/>
            <a:ln w="9525" cap="flat">
              <a:solidFill>
                <a:srgbClr val="3C75BD"/>
              </a:solidFill>
              <a:prstDash val="solid"/>
              <a:round/>
            </a:ln>
            <a:effectLst/>
          </p:spPr>
          <p:txBody>
            <a:bodyPr wrap="square" lIns="45719" tIns="45719" rIns="45719" bIns="45719" numCol="1" anchor="ctr">
              <a:noAutofit/>
            </a:bodyPr>
            <a:lstStyle/>
            <a:p>
              <a:pPr algn="ctr">
                <a:defRPr sz="2800">
                  <a:solidFill>
                    <a:schemeClr val="accent1"/>
                  </a:solidFill>
                  <a:latin typeface="Helvetica Neue"/>
                  <a:ea typeface="Helvetica Neue"/>
                  <a:cs typeface="Helvetica Neue"/>
                  <a:sym typeface="Helvetica Neue"/>
                </a:defRPr>
              </a:pPr>
              <a:endParaRPr>
                <a:solidFill>
                  <a:srgbClr val="629DD5"/>
                </a:solidFill>
              </a:endParaRPr>
            </a:p>
          </p:txBody>
        </p:sp>
        <p:sp>
          <p:nvSpPr>
            <p:cNvPr id="6" name="Shape 842"/>
            <p:cNvSpPr/>
            <p:nvPr/>
          </p:nvSpPr>
          <p:spPr>
            <a:xfrm>
              <a:off x="412009" y="869483"/>
              <a:ext cx="1989362" cy="9848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chemeClr val="accent1"/>
                  </a:solidFill>
                  <a:latin typeface="Helvetica Neue"/>
                  <a:ea typeface="Helvetica Neue"/>
                  <a:cs typeface="Helvetica Neue"/>
                  <a:sym typeface="Helvetica Neue"/>
                </a:defRPr>
              </a:lvl1pPr>
            </a:lstStyle>
            <a:p>
              <a:endParaRPr dirty="0">
                <a:solidFill>
                  <a:srgbClr val="629DD5"/>
                </a:solidFill>
              </a:endParaRPr>
            </a:p>
          </p:txBody>
        </p:sp>
      </p:grpSp>
      <p:sp>
        <p:nvSpPr>
          <p:cNvPr id="7" name="TextBox 6"/>
          <p:cNvSpPr txBox="1"/>
          <p:nvPr/>
        </p:nvSpPr>
        <p:spPr>
          <a:xfrm>
            <a:off x="5295900" y="2905125"/>
            <a:ext cx="516488" cy="276999"/>
          </a:xfrm>
          <a:prstGeom prst="rect">
            <a:avLst/>
          </a:prstGeom>
          <a:noFill/>
        </p:spPr>
        <p:txBody>
          <a:bodyPr wrap="none" rtlCol="0">
            <a:spAutoFit/>
          </a:bodyPr>
          <a:lstStyle/>
          <a:p>
            <a:r>
              <a:rPr lang="en-US" sz="1200" b="1" dirty="0" smtClean="0">
                <a:solidFill>
                  <a:schemeClr val="tx1">
                    <a:lumMod val="90000"/>
                    <a:lumOff val="10000"/>
                  </a:schemeClr>
                </a:solidFill>
                <a:cs typeface="Calibri" pitchFamily="34" charset="0"/>
              </a:rPr>
              <a:t>Peer</a:t>
            </a:r>
          </a:p>
        </p:txBody>
      </p:sp>
      <p:sp>
        <p:nvSpPr>
          <p:cNvPr id="9" name="TextBox 8"/>
          <p:cNvSpPr txBox="1"/>
          <p:nvPr/>
        </p:nvSpPr>
        <p:spPr>
          <a:xfrm>
            <a:off x="4857750" y="2019300"/>
            <a:ext cx="1290738" cy="261610"/>
          </a:xfrm>
          <a:prstGeom prst="rect">
            <a:avLst/>
          </a:prstGeom>
          <a:noFill/>
        </p:spPr>
        <p:txBody>
          <a:bodyPr wrap="none" rtlCol="0">
            <a:spAutoFit/>
          </a:bodyPr>
          <a:lstStyle/>
          <a:p>
            <a:r>
              <a:rPr lang="en-US" sz="1100" b="1" dirty="0" smtClean="0">
                <a:solidFill>
                  <a:schemeClr val="tx1">
                    <a:lumMod val="90000"/>
                    <a:lumOff val="10000"/>
                  </a:schemeClr>
                </a:solidFill>
                <a:cs typeface="Calibri" pitchFamily="34" charset="0"/>
              </a:rPr>
              <a:t>Blockchain User</a:t>
            </a:r>
          </a:p>
        </p:txBody>
      </p:sp>
      <p:pic>
        <p:nvPicPr>
          <p:cNvPr id="239619" name="Picture 3"/>
          <p:cNvPicPr>
            <a:picLocks noChangeAspect="1" noChangeArrowheads="1"/>
          </p:cNvPicPr>
          <p:nvPr/>
        </p:nvPicPr>
        <p:blipFill>
          <a:blip r:embed="rId4" cstate="print"/>
          <a:srcRect/>
          <a:stretch>
            <a:fillRect/>
          </a:stretch>
        </p:blipFill>
        <p:spPr bwMode="auto">
          <a:xfrm>
            <a:off x="4529138" y="1781175"/>
            <a:ext cx="409575" cy="59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Architecture</a:t>
            </a:r>
            <a:endParaRPr lang="en-US" sz="40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Consensus and the HLF </a:t>
            </a:r>
            <a:r>
              <a:rPr lang="en-US" dirty="0" err="1" smtClean="0"/>
              <a:t>blockchain</a:t>
            </a:r>
            <a:r>
              <a:rPr lang="en-US" dirty="0" smtClean="0"/>
              <a:t> network</a:t>
            </a:r>
            <a:endParaRPr lang="en-US" dirty="0"/>
          </a:p>
        </p:txBody>
      </p:sp>
      <p:pic>
        <p:nvPicPr>
          <p:cNvPr id="244738" name="Picture 2"/>
          <p:cNvPicPr>
            <a:picLocks noChangeAspect="1" noChangeArrowheads="1"/>
          </p:cNvPicPr>
          <p:nvPr/>
        </p:nvPicPr>
        <p:blipFill>
          <a:blip r:embed="rId3" cstate="print"/>
          <a:srcRect/>
          <a:stretch>
            <a:fillRect/>
          </a:stretch>
        </p:blipFill>
        <p:spPr bwMode="auto">
          <a:xfrm>
            <a:off x="755916" y="1150328"/>
            <a:ext cx="8303031" cy="51610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PBFT network works (1/3) —Submission</a:t>
            </a:r>
            <a:endParaRPr lang="en-US" dirty="0"/>
          </a:p>
        </p:txBody>
      </p:sp>
      <p:pic>
        <p:nvPicPr>
          <p:cNvPr id="245762" name="Picture 2"/>
          <p:cNvPicPr>
            <a:picLocks noChangeAspect="1" noChangeArrowheads="1"/>
          </p:cNvPicPr>
          <p:nvPr/>
        </p:nvPicPr>
        <p:blipFill>
          <a:blip r:embed="rId3" cstate="print"/>
          <a:srcRect/>
          <a:stretch>
            <a:fillRect/>
          </a:stretch>
        </p:blipFill>
        <p:spPr bwMode="auto">
          <a:xfrm>
            <a:off x="857843" y="1104016"/>
            <a:ext cx="8036516" cy="51314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PBFT network works (2/3) —Ordering</a:t>
            </a:r>
            <a:endParaRPr lang="en-US" dirty="0"/>
          </a:p>
        </p:txBody>
      </p:sp>
      <p:pic>
        <p:nvPicPr>
          <p:cNvPr id="246786" name="Picture 2"/>
          <p:cNvPicPr>
            <a:picLocks noChangeAspect="1" noChangeArrowheads="1"/>
          </p:cNvPicPr>
          <p:nvPr/>
        </p:nvPicPr>
        <p:blipFill>
          <a:blip r:embed="rId3" cstate="print"/>
          <a:srcRect/>
          <a:stretch>
            <a:fillRect/>
          </a:stretch>
        </p:blipFill>
        <p:spPr bwMode="auto">
          <a:xfrm>
            <a:off x="872931" y="1100869"/>
            <a:ext cx="7858420" cy="5168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PBFT network works (3/3) —Execution</a:t>
            </a:r>
            <a:endParaRPr lang="en-US" dirty="0"/>
          </a:p>
        </p:txBody>
      </p:sp>
      <p:pic>
        <p:nvPicPr>
          <p:cNvPr id="247810" name="Picture 2"/>
          <p:cNvPicPr>
            <a:picLocks noChangeAspect="1" noChangeArrowheads="1"/>
          </p:cNvPicPr>
          <p:nvPr/>
        </p:nvPicPr>
        <p:blipFill>
          <a:blip r:embed="rId3" cstate="print"/>
          <a:srcRect/>
          <a:stretch>
            <a:fillRect/>
          </a:stretch>
        </p:blipFill>
        <p:spPr bwMode="auto">
          <a:xfrm>
            <a:off x="916636" y="1151704"/>
            <a:ext cx="7806120" cy="50681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HLF Ledger Access</a:t>
            </a:r>
            <a:endParaRPr lang="en-US" dirty="0"/>
          </a:p>
        </p:txBody>
      </p:sp>
      <p:pic>
        <p:nvPicPr>
          <p:cNvPr id="248836" name="Picture 4"/>
          <p:cNvPicPr>
            <a:picLocks noChangeAspect="1" noChangeArrowheads="1"/>
          </p:cNvPicPr>
          <p:nvPr/>
        </p:nvPicPr>
        <p:blipFill>
          <a:blip r:embed="rId3" cstate="print"/>
          <a:srcRect/>
          <a:stretch>
            <a:fillRect/>
          </a:stretch>
        </p:blipFill>
        <p:spPr bwMode="auto">
          <a:xfrm>
            <a:off x="614298" y="1256360"/>
            <a:ext cx="8689199" cy="50907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HLF Blockchain with Existing Systems</a:t>
            </a:r>
            <a:endParaRPr lang="en-US" dirty="0"/>
          </a:p>
        </p:txBody>
      </p:sp>
      <p:pic>
        <p:nvPicPr>
          <p:cNvPr id="249858" name="Picture 2"/>
          <p:cNvPicPr>
            <a:picLocks noChangeAspect="1" noChangeArrowheads="1"/>
          </p:cNvPicPr>
          <p:nvPr/>
        </p:nvPicPr>
        <p:blipFill>
          <a:blip r:embed="rId3" cstate="print"/>
          <a:srcRect/>
          <a:stretch>
            <a:fillRect/>
          </a:stretch>
        </p:blipFill>
        <p:spPr bwMode="auto">
          <a:xfrm>
            <a:off x="556584" y="1427033"/>
            <a:ext cx="8751888" cy="4886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HLF Development Environment on Windows machine</a:t>
            </a:r>
            <a:endParaRPr lang="en-US" dirty="0"/>
          </a:p>
        </p:txBody>
      </p:sp>
      <p:sp>
        <p:nvSpPr>
          <p:cNvPr id="3" name="Rectangle 2"/>
          <p:cNvSpPr/>
          <p:nvPr/>
        </p:nvSpPr>
        <p:spPr>
          <a:xfrm>
            <a:off x="952405" y="1207815"/>
            <a:ext cx="8244757" cy="5478423"/>
          </a:xfrm>
          <a:prstGeom prst="rect">
            <a:avLst/>
          </a:prstGeom>
        </p:spPr>
        <p:txBody>
          <a:bodyPr wrap="square">
            <a:spAutoFit/>
          </a:bodyPr>
          <a:lstStyle/>
          <a:p>
            <a:pPr indent="-365760">
              <a:lnSpc>
                <a:spcPct val="150000"/>
              </a:lnSpc>
              <a:buFont typeface="Wingdings" pitchFamily="2" charset="2"/>
              <a:buChar char="q"/>
            </a:pPr>
            <a:r>
              <a:rPr lang="en-US" sz="1400" dirty="0" smtClean="0"/>
              <a:t>Prerequisites for setup:</a:t>
            </a:r>
          </a:p>
          <a:p>
            <a:pPr lvl="1">
              <a:lnSpc>
                <a:spcPct val="150000"/>
              </a:lnSpc>
              <a:buFont typeface="Wingdings" pitchFamily="2" charset="2"/>
              <a:buChar char="ü"/>
            </a:pPr>
            <a:r>
              <a:rPr lang="en-US" sz="1400" dirty="0" smtClean="0"/>
              <a:t> </a:t>
            </a:r>
            <a:r>
              <a:rPr lang="en-US" sz="1400" dirty="0" err="1" smtClean="0"/>
              <a:t>Git</a:t>
            </a:r>
            <a:r>
              <a:rPr lang="en-US" sz="1400" dirty="0" smtClean="0"/>
              <a:t> Client (https://git-scm.com/download/win)</a:t>
            </a:r>
          </a:p>
          <a:p>
            <a:pPr lvl="1">
              <a:lnSpc>
                <a:spcPct val="150000"/>
              </a:lnSpc>
              <a:buFont typeface="Wingdings" pitchFamily="2" charset="2"/>
              <a:buChar char="ü"/>
            </a:pPr>
            <a:r>
              <a:rPr lang="en-US" sz="1400" dirty="0" smtClean="0"/>
              <a:t> Google </a:t>
            </a:r>
            <a:r>
              <a:rPr lang="en-US" sz="1400" dirty="0" err="1" smtClean="0"/>
              <a:t>Golang</a:t>
            </a:r>
            <a:r>
              <a:rPr lang="en-US" sz="1400" dirty="0" smtClean="0"/>
              <a:t> 1.7 or later (https://golang.org/dl/)</a:t>
            </a:r>
          </a:p>
          <a:p>
            <a:pPr lvl="1">
              <a:lnSpc>
                <a:spcPct val="150000"/>
              </a:lnSpc>
              <a:buFont typeface="Wingdings" pitchFamily="2" charset="2"/>
              <a:buChar char="ü"/>
            </a:pPr>
            <a:r>
              <a:rPr lang="en-US" sz="1400" dirty="0" smtClean="0"/>
              <a:t> Atom Editor (https://atom.io/)</a:t>
            </a:r>
          </a:p>
          <a:p>
            <a:pPr lvl="1">
              <a:lnSpc>
                <a:spcPct val="150000"/>
              </a:lnSpc>
              <a:buFont typeface="Wingdings" pitchFamily="2" charset="2"/>
              <a:buChar char="ü"/>
            </a:pPr>
            <a:r>
              <a:rPr lang="en-US" sz="1400" dirty="0" smtClean="0"/>
              <a:t> Go Package for Atom (</a:t>
            </a:r>
            <a:r>
              <a:rPr lang="en-US" sz="1400" i="1" dirty="0" smtClean="0"/>
              <a:t>go-plus</a:t>
            </a:r>
            <a:r>
              <a:rPr lang="en-US" sz="1400" dirty="0" smtClean="0"/>
              <a:t>)</a:t>
            </a:r>
          </a:p>
          <a:p>
            <a:pPr indent="-365760">
              <a:lnSpc>
                <a:spcPct val="150000"/>
              </a:lnSpc>
              <a:buFont typeface="Wingdings" pitchFamily="2" charset="2"/>
              <a:buChar char="q"/>
            </a:pPr>
            <a:r>
              <a:rPr lang="en-US" sz="1400" dirty="0" smtClean="0"/>
              <a:t> Download HLF v0.6 code from </a:t>
            </a:r>
            <a:r>
              <a:rPr lang="en-US" sz="1400" dirty="0" err="1" smtClean="0"/>
              <a:t>github</a:t>
            </a:r>
            <a:r>
              <a:rPr lang="en-US" sz="1400" dirty="0" smtClean="0"/>
              <a:t> as a zip file : </a:t>
            </a:r>
            <a:r>
              <a:rPr lang="en-US" sz="1400" dirty="0" smtClean="0">
                <a:hlinkClick r:id="rId2"/>
              </a:rPr>
              <a:t>https://github.com/hyperledger/fabric</a:t>
            </a:r>
            <a:endParaRPr lang="en-US" sz="1400" dirty="0" smtClean="0"/>
          </a:p>
          <a:p>
            <a:pPr indent="-365760">
              <a:lnSpc>
                <a:spcPct val="150000"/>
              </a:lnSpc>
              <a:buFont typeface="Wingdings" pitchFamily="2" charset="2"/>
              <a:buChar char="q"/>
            </a:pPr>
            <a:r>
              <a:rPr lang="en-US" sz="1400" dirty="0" smtClean="0"/>
              <a:t> Create folder </a:t>
            </a:r>
            <a:r>
              <a:rPr lang="en-US" sz="1400" i="1" dirty="0" smtClean="0">
                <a:solidFill>
                  <a:schemeClr val="tx1">
                    <a:lumMod val="75000"/>
                    <a:lumOff val="25000"/>
                  </a:schemeClr>
                </a:solidFill>
              </a:rPr>
              <a:t>C:\src\github.com\hyperledger </a:t>
            </a:r>
            <a:r>
              <a:rPr lang="en-US" sz="1400" dirty="0" smtClean="0"/>
              <a:t>and extract this zip file to this location</a:t>
            </a:r>
          </a:p>
          <a:p>
            <a:pPr indent="-365760">
              <a:lnSpc>
                <a:spcPct val="150000"/>
              </a:lnSpc>
              <a:buFont typeface="Wingdings" pitchFamily="2" charset="2"/>
              <a:buChar char="q"/>
            </a:pPr>
            <a:r>
              <a:rPr lang="en-US" sz="1400" dirty="0" smtClean="0"/>
              <a:t> Rename </a:t>
            </a:r>
            <a:r>
              <a:rPr lang="en-US" sz="1400" i="1" dirty="0" smtClean="0"/>
              <a:t>fabric-0.6</a:t>
            </a:r>
            <a:r>
              <a:rPr lang="en-US" sz="1400" dirty="0" smtClean="0"/>
              <a:t> to </a:t>
            </a:r>
            <a:r>
              <a:rPr lang="en-US" sz="1400" i="1" dirty="0" smtClean="0"/>
              <a:t>fabric</a:t>
            </a:r>
          </a:p>
          <a:p>
            <a:pPr indent="-365760">
              <a:lnSpc>
                <a:spcPct val="150000"/>
              </a:lnSpc>
              <a:buFont typeface="Wingdings" pitchFamily="2" charset="2"/>
              <a:buChar char="q"/>
            </a:pPr>
            <a:r>
              <a:rPr lang="en-US" sz="1400" dirty="0" smtClean="0"/>
              <a:t> Under Environment Variables, set </a:t>
            </a:r>
          </a:p>
          <a:p>
            <a:pPr lvl="3" indent="-365760">
              <a:lnSpc>
                <a:spcPct val="150000"/>
              </a:lnSpc>
            </a:pPr>
            <a:r>
              <a:rPr lang="en-US" sz="1400" dirty="0" smtClean="0">
                <a:solidFill>
                  <a:schemeClr val="tx1">
                    <a:lumMod val="75000"/>
                    <a:lumOff val="25000"/>
                  </a:schemeClr>
                </a:solidFill>
              </a:rPr>
              <a:t>GOPATH = </a:t>
            </a:r>
            <a:r>
              <a:rPr lang="en-US" sz="1400" i="1" dirty="0" smtClean="0">
                <a:solidFill>
                  <a:schemeClr val="tx1">
                    <a:lumMod val="75000"/>
                    <a:lumOff val="25000"/>
                  </a:schemeClr>
                </a:solidFill>
              </a:rPr>
              <a:t>C:\</a:t>
            </a:r>
            <a:endParaRPr lang="en-US" sz="1400" dirty="0" smtClean="0">
              <a:solidFill>
                <a:schemeClr val="tx1">
                  <a:lumMod val="75000"/>
                  <a:lumOff val="25000"/>
                </a:schemeClr>
              </a:solidFill>
            </a:endParaRPr>
          </a:p>
          <a:p>
            <a:pPr indent="-365760">
              <a:lnSpc>
                <a:spcPct val="150000"/>
              </a:lnSpc>
              <a:buFont typeface="Wingdings" pitchFamily="2" charset="2"/>
              <a:buChar char="q"/>
            </a:pPr>
            <a:r>
              <a:rPr lang="en-US" sz="1400" dirty="0" smtClean="0"/>
              <a:t> Create folder structure ‘</a:t>
            </a:r>
            <a:r>
              <a:rPr lang="en-US" sz="1400" i="1" dirty="0" smtClean="0"/>
              <a:t>projects\chaincode</a:t>
            </a:r>
            <a:r>
              <a:rPr lang="en-US" sz="1400" dirty="0" smtClean="0"/>
              <a:t>’ for packaging chaincode as below 	</a:t>
            </a:r>
            <a:r>
              <a:rPr lang="en-US" sz="1400" i="1" dirty="0" smtClean="0">
                <a:solidFill>
                  <a:schemeClr val="tx1">
                    <a:lumMod val="75000"/>
                    <a:lumOff val="25000"/>
                  </a:schemeClr>
                </a:solidFill>
              </a:rPr>
              <a:t>C:\src\github.com\hyperledger\fabric\projects\chaincode </a:t>
            </a:r>
          </a:p>
          <a:p>
            <a:pPr indent="-365760">
              <a:lnSpc>
                <a:spcPct val="150000"/>
              </a:lnSpc>
              <a:buFont typeface="Wingdings" pitchFamily="2" charset="2"/>
              <a:buChar char="q"/>
            </a:pPr>
            <a:r>
              <a:rPr lang="en-US" sz="1400" dirty="0" smtClean="0"/>
              <a:t> Open Atom and open the folder </a:t>
            </a:r>
            <a:r>
              <a:rPr lang="en-US" sz="1400" i="1" dirty="0" smtClean="0">
                <a:solidFill>
                  <a:schemeClr val="tx1">
                    <a:lumMod val="75000"/>
                    <a:lumOff val="25000"/>
                  </a:schemeClr>
                </a:solidFill>
              </a:rPr>
              <a:t>C:\src\github.com\hyperledger\fabric\projects\chaincode</a:t>
            </a:r>
          </a:p>
          <a:p>
            <a:pPr indent="-365760">
              <a:lnSpc>
                <a:spcPct val="150000"/>
              </a:lnSpc>
              <a:buFont typeface="Wingdings" pitchFamily="2" charset="2"/>
              <a:buChar char="q"/>
            </a:pPr>
            <a:r>
              <a:rPr lang="en-US" sz="1400" i="1" dirty="0" smtClean="0"/>
              <a:t> </a:t>
            </a:r>
            <a:r>
              <a:rPr lang="en-US" sz="1400" dirty="0" smtClean="0"/>
              <a:t>Create a new go file to write the chaincode</a:t>
            </a:r>
          </a:p>
          <a:p>
            <a:pPr indent="-365760">
              <a:lnSpc>
                <a:spcPct val="150000"/>
              </a:lnSpc>
              <a:buFont typeface="Wingdings" pitchFamily="2" charset="2"/>
              <a:buChar char="q"/>
            </a:pPr>
            <a:r>
              <a:rPr lang="en-US" sz="1400" dirty="0" smtClean="0"/>
              <a:t> Saving the file will compile the chaincode and report error, if any</a:t>
            </a:r>
          </a:p>
          <a:p>
            <a:pPr indent="-365760">
              <a:lnSpc>
                <a:spcPct val="150000"/>
              </a:lnSpc>
              <a:buFont typeface="Wingdings" pitchFamily="2" charset="2"/>
              <a:buChar char="q"/>
            </a:pPr>
            <a:r>
              <a:rPr lang="en-US" sz="1400" dirty="0" smtClean="0"/>
              <a:t> Check in the chaincode file into </a:t>
            </a:r>
            <a:r>
              <a:rPr lang="en-US" sz="1400" dirty="0" err="1" smtClean="0"/>
              <a:t>git</a:t>
            </a:r>
            <a:r>
              <a:rPr lang="en-US" sz="1400" dirty="0" smtClean="0"/>
              <a:t> repository</a:t>
            </a:r>
          </a:p>
          <a:p>
            <a:pPr>
              <a:buFont typeface="Arial" pitchFamily="34" charset="0"/>
              <a:buChar char="•"/>
            </a:pPr>
            <a:endParaRPr lang="en-US" sz="14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HLF Network (Runtime) on Windows machine</a:t>
            </a:r>
            <a:endParaRPr lang="en-US" dirty="0"/>
          </a:p>
        </p:txBody>
      </p:sp>
      <p:sp>
        <p:nvSpPr>
          <p:cNvPr id="3" name="Rectangle 2"/>
          <p:cNvSpPr/>
          <p:nvPr/>
        </p:nvSpPr>
        <p:spPr>
          <a:xfrm>
            <a:off x="952406" y="1275484"/>
            <a:ext cx="7891343" cy="4724370"/>
          </a:xfrm>
          <a:prstGeom prst="rect">
            <a:avLst/>
          </a:prstGeom>
        </p:spPr>
        <p:txBody>
          <a:bodyPr wrap="square">
            <a:spAutoFit/>
          </a:bodyPr>
          <a:lstStyle/>
          <a:p>
            <a:pPr marL="365760" indent="-365760"/>
            <a:r>
              <a:rPr lang="en-US" sz="1200" dirty="0" smtClean="0"/>
              <a:t>Can be setup on Vagrant boxes or  by using Docker images</a:t>
            </a:r>
          </a:p>
          <a:p>
            <a:pPr marL="365760" indent="-365760">
              <a:buFont typeface="Wingdings" pitchFamily="2" charset="2"/>
              <a:buChar char="q"/>
            </a:pPr>
            <a:endParaRPr lang="en-US" sz="1200" dirty="0" smtClean="0"/>
          </a:p>
          <a:p>
            <a:pPr marL="365760" indent="-365760"/>
            <a:r>
              <a:rPr lang="en-US" sz="1400" b="1" dirty="0" smtClean="0"/>
              <a:t>Prerequisites for Docker  based setup:</a:t>
            </a:r>
          </a:p>
          <a:p>
            <a:pPr lvl="1">
              <a:lnSpc>
                <a:spcPct val="150000"/>
              </a:lnSpc>
              <a:buFont typeface="Wingdings" pitchFamily="2" charset="2"/>
              <a:buChar char="ü"/>
            </a:pPr>
            <a:r>
              <a:rPr lang="en-US" sz="1200" dirty="0" smtClean="0"/>
              <a:t> </a:t>
            </a:r>
            <a:r>
              <a:rPr lang="en-US" sz="1200" dirty="0" err="1" smtClean="0"/>
              <a:t>Git</a:t>
            </a:r>
            <a:r>
              <a:rPr lang="en-US" sz="1200" dirty="0" smtClean="0"/>
              <a:t> Client</a:t>
            </a:r>
          </a:p>
          <a:p>
            <a:pPr lvl="1">
              <a:lnSpc>
                <a:spcPct val="150000"/>
              </a:lnSpc>
              <a:buFont typeface="Wingdings" pitchFamily="2" charset="2"/>
              <a:buChar char="ü"/>
            </a:pPr>
            <a:r>
              <a:rPr lang="en-US" sz="1200" dirty="0" smtClean="0"/>
              <a:t> Docker  1.12.2  or later</a:t>
            </a:r>
          </a:p>
          <a:p>
            <a:pPr lvl="1">
              <a:lnSpc>
                <a:spcPct val="150000"/>
              </a:lnSpc>
              <a:buFont typeface="Wingdings" pitchFamily="2" charset="2"/>
              <a:buChar char="ü"/>
            </a:pPr>
            <a:r>
              <a:rPr lang="en-US" sz="1200" dirty="0" smtClean="0"/>
              <a:t> Virtual box 5.0 or later (installed automatically with Docker installation)</a:t>
            </a:r>
          </a:p>
          <a:p>
            <a:pPr lvl="1">
              <a:lnSpc>
                <a:spcPct val="150000"/>
              </a:lnSpc>
              <a:buFont typeface="Wingdings" pitchFamily="2" charset="2"/>
              <a:buChar char="ü"/>
            </a:pPr>
            <a:r>
              <a:rPr lang="en-US" sz="1200" dirty="0" smtClean="0"/>
              <a:t> Admin Rights  and  BIOS Enabled Virtualization on Windows machine</a:t>
            </a:r>
          </a:p>
          <a:p>
            <a:pPr lvl="1">
              <a:lnSpc>
                <a:spcPct val="150000"/>
              </a:lnSpc>
              <a:buFont typeface="Wingdings" pitchFamily="2" charset="2"/>
              <a:buChar char="ü"/>
            </a:pPr>
            <a:endParaRPr lang="en-US" sz="1400" dirty="0" smtClean="0"/>
          </a:p>
          <a:p>
            <a:r>
              <a:rPr lang="en-US" sz="1400" b="1" dirty="0" smtClean="0"/>
              <a:t>Steps to setup HLF using Docker Images:</a:t>
            </a:r>
          </a:p>
          <a:p>
            <a:endParaRPr lang="en-US" sz="1200" dirty="0" smtClean="0"/>
          </a:p>
          <a:p>
            <a:pPr marL="342900" indent="-342900">
              <a:buFont typeface="Wingdings" pitchFamily="2" charset="2"/>
              <a:buChar char="q"/>
            </a:pPr>
            <a:r>
              <a:rPr lang="en-US" sz="1200" dirty="0" smtClean="0"/>
              <a:t>Open </a:t>
            </a:r>
            <a:r>
              <a:rPr lang="en-US" sz="1200" dirty="0" err="1" smtClean="0"/>
              <a:t>Git</a:t>
            </a:r>
            <a:r>
              <a:rPr lang="en-US" sz="1200" dirty="0" smtClean="0"/>
              <a:t> Bash (or any other shell prompt) and create a </a:t>
            </a:r>
            <a:r>
              <a:rPr lang="en-US" sz="1200" dirty="0" err="1" smtClean="0"/>
              <a:t>docker</a:t>
            </a:r>
            <a:r>
              <a:rPr lang="en-US" sz="1200" dirty="0" smtClean="0"/>
              <a:t> machine </a:t>
            </a:r>
          </a:p>
          <a:p>
            <a:r>
              <a:rPr lang="en-US" sz="1200" i="1" dirty="0" smtClean="0"/>
              <a:t>            </a:t>
            </a:r>
            <a:r>
              <a:rPr lang="en-US" sz="1000" i="1" dirty="0" smtClean="0">
                <a:solidFill>
                  <a:schemeClr val="tx1">
                    <a:lumMod val="75000"/>
                    <a:lumOff val="25000"/>
                  </a:schemeClr>
                </a:solidFill>
              </a:rPr>
              <a:t>docker-machine create --driver virtualbox singlenode</a:t>
            </a:r>
          </a:p>
          <a:p>
            <a:r>
              <a:rPr lang="en-US" sz="1200" dirty="0" smtClean="0"/>
              <a:t> </a:t>
            </a:r>
          </a:p>
          <a:p>
            <a:pPr marL="342900" indent="-342900">
              <a:buFont typeface="Wingdings" pitchFamily="2" charset="2"/>
              <a:buChar char="q"/>
            </a:pPr>
            <a:r>
              <a:rPr lang="en-US" sz="1200" dirty="0" smtClean="0"/>
              <a:t>Set environment  on this bash prompt</a:t>
            </a:r>
          </a:p>
          <a:p>
            <a:pPr marL="821778" lvl="1" indent="-342900"/>
            <a:r>
              <a:rPr lang="en-US" sz="1000" i="1" dirty="0" smtClean="0">
                <a:solidFill>
                  <a:schemeClr val="tx1">
                    <a:lumMod val="75000"/>
                    <a:lumOff val="25000"/>
                  </a:schemeClr>
                </a:solidFill>
              </a:rPr>
              <a:t>eval $(docker-machine env singlenode)</a:t>
            </a:r>
          </a:p>
          <a:p>
            <a:pPr marL="821778" lvl="1" indent="-342900"/>
            <a:endParaRPr lang="en-US" sz="1200" i="1" dirty="0" smtClean="0">
              <a:solidFill>
                <a:schemeClr val="tx1">
                  <a:lumMod val="75000"/>
                  <a:lumOff val="25000"/>
                </a:schemeClr>
              </a:solidFill>
            </a:endParaRPr>
          </a:p>
          <a:p>
            <a:pPr marL="342900" indent="-342900">
              <a:buFont typeface="Wingdings" pitchFamily="2" charset="2"/>
              <a:buChar char="q"/>
            </a:pPr>
            <a:r>
              <a:rPr lang="en-US" sz="1200" dirty="0" smtClean="0"/>
              <a:t>Pull </a:t>
            </a:r>
            <a:r>
              <a:rPr lang="en-US" sz="1200" dirty="0" err="1" smtClean="0"/>
              <a:t>docker</a:t>
            </a:r>
            <a:r>
              <a:rPr lang="en-US" sz="1200" dirty="0" smtClean="0"/>
              <a:t> images</a:t>
            </a:r>
          </a:p>
          <a:p>
            <a:pPr marL="821778" lvl="1" indent="-342900"/>
            <a:r>
              <a:rPr lang="en-US" sz="1000" i="1" dirty="0" err="1" smtClean="0">
                <a:solidFill>
                  <a:schemeClr val="tx1">
                    <a:lumMod val="75000"/>
                    <a:lumOff val="25000"/>
                  </a:schemeClr>
                </a:solidFill>
              </a:rPr>
              <a:t>docker</a:t>
            </a:r>
            <a:r>
              <a:rPr lang="en-US" sz="1000" i="1" dirty="0" smtClean="0">
                <a:solidFill>
                  <a:schemeClr val="tx1">
                    <a:lumMod val="75000"/>
                    <a:lumOff val="25000"/>
                  </a:schemeClr>
                </a:solidFill>
              </a:rPr>
              <a:t> pull hyperledger/fabric-peer</a:t>
            </a:r>
          </a:p>
          <a:p>
            <a:pPr marL="821778" lvl="1" indent="-342900"/>
            <a:r>
              <a:rPr lang="en-US" sz="1000" i="1" dirty="0" err="1" smtClean="0">
                <a:solidFill>
                  <a:schemeClr val="tx1">
                    <a:lumMod val="75000"/>
                    <a:lumOff val="25000"/>
                  </a:schemeClr>
                </a:solidFill>
              </a:rPr>
              <a:t>docker</a:t>
            </a:r>
            <a:r>
              <a:rPr lang="en-US" sz="1000" i="1" dirty="0" smtClean="0">
                <a:solidFill>
                  <a:schemeClr val="tx1">
                    <a:lumMod val="75000"/>
                    <a:lumOff val="25000"/>
                  </a:schemeClr>
                </a:solidFill>
              </a:rPr>
              <a:t> pull hyperledger/fabric-membersrvc</a:t>
            </a:r>
          </a:p>
          <a:p>
            <a:pPr marL="821778" lvl="1" indent="-342900"/>
            <a:r>
              <a:rPr lang="en-US" sz="1000" i="1" dirty="0" err="1" smtClean="0">
                <a:solidFill>
                  <a:schemeClr val="tx1">
                    <a:lumMod val="75000"/>
                    <a:lumOff val="25000"/>
                  </a:schemeClr>
                </a:solidFill>
              </a:rPr>
              <a:t>docker</a:t>
            </a:r>
            <a:r>
              <a:rPr lang="en-US" sz="1000" i="1" dirty="0" smtClean="0">
                <a:solidFill>
                  <a:schemeClr val="tx1">
                    <a:lumMod val="75000"/>
                    <a:lumOff val="25000"/>
                  </a:schemeClr>
                </a:solidFill>
              </a:rPr>
              <a:t> pull hyperledger/fabric-baseimage:x86_64-0.2.1</a:t>
            </a:r>
          </a:p>
          <a:p>
            <a:pPr marL="342900" indent="-342900">
              <a:buFont typeface="Arial" pitchFamily="34" charset="0"/>
              <a:buChar char="•"/>
            </a:pPr>
            <a:endParaRPr lang="en-US" sz="1200" dirty="0" smtClean="0"/>
          </a:p>
          <a:p>
            <a:pPr marL="342900" indent="-342900">
              <a:buFont typeface="Wingdings" pitchFamily="2" charset="2"/>
              <a:buChar char="q"/>
            </a:pPr>
            <a:r>
              <a:rPr lang="en-US" sz="1200" dirty="0" smtClean="0"/>
              <a:t>Run </a:t>
            </a:r>
            <a:r>
              <a:rPr lang="en-US" sz="1200" dirty="0" err="1" smtClean="0"/>
              <a:t>docker</a:t>
            </a:r>
            <a:r>
              <a:rPr lang="en-US" sz="1200" dirty="0" smtClean="0"/>
              <a:t> compose file</a:t>
            </a:r>
          </a:p>
          <a:p>
            <a:pPr marL="821778" lvl="1" indent="-342900"/>
            <a:r>
              <a:rPr lang="en-US" sz="1000" i="1" dirty="0" smtClean="0">
                <a:solidFill>
                  <a:schemeClr val="tx1">
                    <a:lumMod val="75000"/>
                    <a:lumOff val="25000"/>
                  </a:schemeClr>
                </a:solidFill>
              </a:rPr>
              <a:t>docker–compose up</a:t>
            </a:r>
            <a:endParaRPr lang="en-US" sz="1400" dirty="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Usecase</a:t>
            </a:r>
            <a:r>
              <a:rPr lang="en-US" dirty="0" smtClean="0"/>
              <a:t> - Car Leasing Business Network without Blockchain</a:t>
            </a:r>
            <a:endParaRPr lang="en-US" dirty="0"/>
          </a:p>
        </p:txBody>
      </p:sp>
      <p:pic>
        <p:nvPicPr>
          <p:cNvPr id="3" name="image14.png"/>
          <p:cNvPicPr>
            <a:picLocks noChangeAspect="1"/>
          </p:cNvPicPr>
          <p:nvPr/>
        </p:nvPicPr>
        <p:blipFill>
          <a:blip r:embed="rId2" cstate="print">
            <a:extLst/>
          </a:blip>
          <a:stretch>
            <a:fillRect/>
          </a:stretch>
        </p:blipFill>
        <p:spPr>
          <a:xfrm>
            <a:off x="4694237" y="4356448"/>
            <a:ext cx="506413" cy="614364"/>
          </a:xfrm>
          <a:prstGeom prst="rect">
            <a:avLst/>
          </a:prstGeom>
          <a:ln w="12700">
            <a:miter lim="400000"/>
          </a:ln>
        </p:spPr>
      </p:pic>
      <p:sp>
        <p:nvSpPr>
          <p:cNvPr id="4" name="Shape 431"/>
          <p:cNvSpPr/>
          <p:nvPr/>
        </p:nvSpPr>
        <p:spPr>
          <a:xfrm>
            <a:off x="4511675" y="4878740"/>
            <a:ext cx="1130300" cy="41250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1600" b="1"/>
            </a:pPr>
            <a:r>
              <a:t>Regulator</a:t>
            </a:r>
            <a:r>
              <a:rPr>
                <a:solidFill>
                  <a:srgbClr val="0000FF"/>
                </a:solidFill>
              </a:rPr>
              <a:t> </a:t>
            </a:r>
            <a:r>
              <a:rPr sz="2200">
                <a:solidFill>
                  <a:srgbClr val="0000FF"/>
                </a:solidFill>
              </a:rPr>
              <a:t> </a:t>
            </a:r>
          </a:p>
        </p:txBody>
      </p:sp>
      <p:sp>
        <p:nvSpPr>
          <p:cNvPr id="5" name="Shape 433"/>
          <p:cNvSpPr/>
          <p:nvPr/>
        </p:nvSpPr>
        <p:spPr>
          <a:xfrm>
            <a:off x="3870330" y="1192564"/>
            <a:ext cx="1566864" cy="742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200"/>
            </a:lvl1pPr>
          </a:lstStyle>
          <a:p>
            <a:r>
              <a:t>Ownership Transfer</a:t>
            </a:r>
          </a:p>
        </p:txBody>
      </p:sp>
      <p:grpSp>
        <p:nvGrpSpPr>
          <p:cNvPr id="6" name="Group 438"/>
          <p:cNvGrpSpPr/>
          <p:nvPr/>
        </p:nvGrpSpPr>
        <p:grpSpPr>
          <a:xfrm>
            <a:off x="771525" y="3416651"/>
            <a:ext cx="1493838" cy="681040"/>
            <a:chOff x="0" y="0"/>
            <a:chExt cx="1493837" cy="681039"/>
          </a:xfrm>
        </p:grpSpPr>
        <p:sp>
          <p:nvSpPr>
            <p:cNvPr id="7" name="Shape 434"/>
            <p:cNvSpPr/>
            <p:nvPr/>
          </p:nvSpPr>
          <p:spPr>
            <a:xfrm>
              <a:off x="0" y="-1"/>
              <a:ext cx="1493838" cy="681041"/>
            </a:xfrm>
            <a:custGeom>
              <a:avLst/>
              <a:gdLst/>
              <a:ahLst/>
              <a:cxnLst>
                <a:cxn ang="0">
                  <a:pos x="wd2" y="hd2"/>
                </a:cxn>
                <a:cxn ang="5400000">
                  <a:pos x="wd2" y="hd2"/>
                </a:cxn>
                <a:cxn ang="10800000">
                  <a:pos x="wd2" y="hd2"/>
                </a:cxn>
                <a:cxn ang="16200000">
                  <a:pos x="wd2" y="hd2"/>
                </a:cxn>
              </a:cxnLst>
              <a:rect l="0" t="0" r="r" b="b"/>
              <a:pathLst>
                <a:path w="21600" h="21600" extrusionOk="0">
                  <a:moveTo>
                    <a:pt x="0" y="2491"/>
                  </a:move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close/>
                </a:path>
              </a:pathLst>
            </a:custGeom>
            <a:solidFill>
              <a:srgbClr val="BFC9F9"/>
            </a:solidFill>
            <a:ln w="12700" cap="flat">
              <a:noFill/>
              <a:miter lim="400000"/>
            </a:ln>
            <a:effectLst/>
          </p:spPr>
          <p:txBody>
            <a:bodyPr wrap="square" lIns="45719" tIns="45719" rIns="45719" bIns="45719" numCol="1" anchor="ctr">
              <a:noAutofit/>
            </a:bodyPr>
            <a:lstStyle/>
            <a:p>
              <a:pPr algn="ctr"/>
              <a:endParaRPr/>
            </a:p>
          </p:txBody>
        </p:sp>
        <p:sp>
          <p:nvSpPr>
            <p:cNvPr id="8" name="Shape 435"/>
            <p:cNvSpPr/>
            <p:nvPr/>
          </p:nvSpPr>
          <p:spPr>
            <a:xfrm>
              <a:off x="0" y="-1"/>
              <a:ext cx="1493838" cy="15710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sp>
          <p:nvSpPr>
            <p:cNvPr id="9" name="Shape 436"/>
            <p:cNvSpPr/>
            <p:nvPr/>
          </p:nvSpPr>
          <p:spPr>
            <a:xfrm>
              <a:off x="0" y="-1"/>
              <a:ext cx="1493838" cy="681041"/>
            </a:xfrm>
            <a:custGeom>
              <a:avLst/>
              <a:gdLst/>
              <a:ahLst/>
              <a:cxnLst>
                <a:cxn ang="0">
                  <a:pos x="wd2" y="hd2"/>
                </a:cxn>
                <a:cxn ang="5400000">
                  <a:pos x="wd2" y="hd2"/>
                </a:cxn>
                <a:cxn ang="10800000">
                  <a:pos x="wd2" y="hd2"/>
                </a:cxn>
                <a:cxn ang="16200000">
                  <a:pos x="wd2" y="hd2"/>
                </a:cxn>
              </a:cxnLst>
              <a:rect l="0" t="0" r="r" b="b"/>
              <a:pathLst>
                <a:path w="21600" h="21600" extrusionOk="0">
                  <a:moveTo>
                    <a:pt x="21600" y="2491"/>
                  </a:moveTo>
                  <a:cubicBezTo>
                    <a:pt x="21600" y="3867"/>
                    <a:pt x="16765" y="4983"/>
                    <a:pt x="10800" y="4983"/>
                  </a:cubicBezTo>
                  <a:cubicBezTo>
                    <a:pt x="4835" y="4983"/>
                    <a:pt x="0" y="3867"/>
                    <a:pt x="0" y="2491"/>
                  </a:cubicBez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lnTo>
                    <a:pt x="0" y="2491"/>
                  </a:lnTo>
                </a:path>
              </a:pathLst>
            </a:custGeom>
            <a:noFill/>
            <a:ln w="9398"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10" name="Shape 437"/>
            <p:cNvSpPr/>
            <p:nvPr/>
          </p:nvSpPr>
          <p:spPr>
            <a:xfrm>
              <a:off x="351762" y="158769"/>
              <a:ext cx="790314" cy="4420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p>
              <a:pPr algn="ctr">
                <a:defRPr sz="1200"/>
              </a:pPr>
              <a:r>
                <a:t>“In house”</a:t>
              </a:r>
              <a:br/>
              <a:r>
                <a:t>(ledger)</a:t>
              </a:r>
            </a:p>
          </p:txBody>
        </p:sp>
      </p:grpSp>
      <p:sp>
        <p:nvSpPr>
          <p:cNvPr id="11" name="Shape 439"/>
          <p:cNvSpPr/>
          <p:nvPr/>
        </p:nvSpPr>
        <p:spPr>
          <a:xfrm rot="10800000">
            <a:off x="1225550" y="3100735"/>
            <a:ext cx="585788" cy="31591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sp>
        <p:nvSpPr>
          <p:cNvPr id="12" name="Shape 440"/>
          <p:cNvSpPr/>
          <p:nvPr/>
        </p:nvSpPr>
        <p:spPr>
          <a:xfrm rot="8138617">
            <a:off x="3148015" y="4726339"/>
            <a:ext cx="561976" cy="36512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sp>
        <p:nvSpPr>
          <p:cNvPr id="13" name="Shape 441"/>
          <p:cNvSpPr/>
          <p:nvPr/>
        </p:nvSpPr>
        <p:spPr>
          <a:xfrm rot="11584734">
            <a:off x="5480055" y="4348510"/>
            <a:ext cx="561976" cy="36512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sp>
        <p:nvSpPr>
          <p:cNvPr id="14" name="Shape 442"/>
          <p:cNvSpPr/>
          <p:nvPr/>
        </p:nvSpPr>
        <p:spPr>
          <a:xfrm>
            <a:off x="6997700" y="4421535"/>
            <a:ext cx="2268539" cy="8840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a:solidFill>
                  <a:srgbClr val="C00000"/>
                </a:solidFill>
              </a:defRPr>
            </a:pPr>
            <a:r>
              <a:t>Synchronisation: </a:t>
            </a:r>
            <a:endParaRPr sz="2200">
              <a:solidFill>
                <a:srgbClr val="0000FF"/>
              </a:solidFill>
            </a:endParaRPr>
          </a:p>
          <a:p>
            <a:pPr marL="800100" lvl="1" indent="-342900">
              <a:buSzPct val="100000"/>
              <a:buFont typeface="Arial"/>
              <a:buChar char="×"/>
              <a:defRPr>
                <a:solidFill>
                  <a:srgbClr val="C00000"/>
                </a:solidFill>
              </a:defRPr>
            </a:pPr>
            <a:r>
              <a:t>Slow</a:t>
            </a:r>
            <a:endParaRPr sz="2200">
              <a:solidFill>
                <a:srgbClr val="0000FF"/>
              </a:solidFill>
            </a:endParaRPr>
          </a:p>
          <a:p>
            <a:pPr marL="800100" lvl="1" indent="-342900">
              <a:buSzPct val="100000"/>
              <a:buFont typeface="Arial"/>
              <a:buChar char="×"/>
              <a:defRPr>
                <a:solidFill>
                  <a:srgbClr val="C00000"/>
                </a:solidFill>
              </a:defRPr>
            </a:pPr>
            <a:r>
              <a:t>Error prone</a:t>
            </a:r>
          </a:p>
        </p:txBody>
      </p:sp>
      <p:sp>
        <p:nvSpPr>
          <p:cNvPr id="15" name="Shape 443"/>
          <p:cNvSpPr/>
          <p:nvPr/>
        </p:nvSpPr>
        <p:spPr>
          <a:xfrm rot="13955982">
            <a:off x="6257137" y="4693794"/>
            <a:ext cx="561976" cy="36671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sp>
        <p:nvSpPr>
          <p:cNvPr id="16" name="Shape 444"/>
          <p:cNvSpPr/>
          <p:nvPr/>
        </p:nvSpPr>
        <p:spPr>
          <a:xfrm rot="9374426">
            <a:off x="3922719" y="4359623"/>
            <a:ext cx="561976" cy="36512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sp>
        <p:nvSpPr>
          <p:cNvPr id="17" name="Shape 445"/>
          <p:cNvSpPr/>
          <p:nvPr/>
        </p:nvSpPr>
        <p:spPr>
          <a:xfrm>
            <a:off x="658818" y="4421540"/>
            <a:ext cx="2206626" cy="122779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1600">
                <a:solidFill>
                  <a:srgbClr val="C00000"/>
                </a:solidFill>
              </a:defRPr>
            </a:pPr>
            <a:r>
              <a:t>Multiple ledgers</a:t>
            </a:r>
            <a:endParaRPr sz="2200">
              <a:solidFill>
                <a:srgbClr val="0000FF"/>
              </a:solidFill>
            </a:endParaRPr>
          </a:p>
          <a:p>
            <a:pPr marL="342900" indent="-342900">
              <a:buSzPct val="100000"/>
              <a:buFont typeface="Arial"/>
              <a:buChar char="×"/>
              <a:defRPr sz="1600">
                <a:solidFill>
                  <a:srgbClr val="C00000"/>
                </a:solidFill>
              </a:defRPr>
            </a:pPr>
            <a:endParaRPr sz="2200">
              <a:solidFill>
                <a:srgbClr val="0000FF"/>
              </a:solidFill>
            </a:endParaRPr>
          </a:p>
          <a:p>
            <a:pPr marL="342900" indent="-342900">
              <a:buSzPct val="100000"/>
              <a:buFont typeface="Arial"/>
              <a:buChar char="×"/>
              <a:defRPr sz="1600">
                <a:solidFill>
                  <a:srgbClr val="C00000"/>
                </a:solidFill>
              </a:defRPr>
            </a:pPr>
            <a:r>
              <a:t>Who owns </a:t>
            </a:r>
            <a:r>
              <a:rPr b="1"/>
              <a:t>what</a:t>
            </a:r>
            <a:r>
              <a:t>, </a:t>
            </a:r>
            <a:r>
              <a:rPr b="1"/>
              <a:t>when,</a:t>
            </a:r>
            <a:r>
              <a:t> could get confused ?</a:t>
            </a:r>
          </a:p>
        </p:txBody>
      </p:sp>
      <p:grpSp>
        <p:nvGrpSpPr>
          <p:cNvPr id="18" name="Group 448"/>
          <p:cNvGrpSpPr/>
          <p:nvPr/>
        </p:nvGrpSpPr>
        <p:grpSpPr>
          <a:xfrm>
            <a:off x="677863" y="2319688"/>
            <a:ext cx="1681162" cy="730252"/>
            <a:chOff x="0" y="0"/>
            <a:chExt cx="1681161" cy="730251"/>
          </a:xfrm>
        </p:grpSpPr>
        <p:sp>
          <p:nvSpPr>
            <p:cNvPr id="19" name="Shape 446"/>
            <p:cNvSpPr/>
            <p:nvPr/>
          </p:nvSpPr>
          <p:spPr>
            <a:xfrm>
              <a:off x="0" y="0"/>
              <a:ext cx="1681162" cy="730252"/>
            </a:xfrm>
            <a:prstGeom prst="roundRect">
              <a:avLst>
                <a:gd name="adj" fmla="val 13407"/>
              </a:avLst>
            </a:prstGeom>
            <a:solidFill>
              <a:srgbClr val="2A584C"/>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algn="ctr">
                <a:defRPr sz="1000">
                  <a:solidFill>
                    <a:srgbClr val="FFFFFF"/>
                  </a:solidFill>
                </a:defRPr>
              </a:pPr>
              <a:endParaRPr/>
            </a:p>
          </p:txBody>
        </p:sp>
        <p:sp>
          <p:nvSpPr>
            <p:cNvPr id="20" name="Shape 447"/>
            <p:cNvSpPr/>
            <p:nvPr/>
          </p:nvSpPr>
          <p:spPr>
            <a:xfrm>
              <a:off x="28674" y="232998"/>
              <a:ext cx="1623813"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t>1. Manufacturer</a:t>
              </a:r>
            </a:p>
          </p:txBody>
        </p:sp>
      </p:grpSp>
      <p:grpSp>
        <p:nvGrpSpPr>
          <p:cNvPr id="21" name="Group 453"/>
          <p:cNvGrpSpPr/>
          <p:nvPr/>
        </p:nvGrpSpPr>
        <p:grpSpPr>
          <a:xfrm>
            <a:off x="2728913" y="3415062"/>
            <a:ext cx="1187451" cy="681038"/>
            <a:chOff x="0" y="0"/>
            <a:chExt cx="1187450" cy="681037"/>
          </a:xfrm>
        </p:grpSpPr>
        <p:sp>
          <p:nvSpPr>
            <p:cNvPr id="22" name="Shape 449"/>
            <p:cNvSpPr/>
            <p:nvPr/>
          </p:nvSpPr>
          <p:spPr>
            <a:xfrm>
              <a:off x="0" y="-1"/>
              <a:ext cx="1187450" cy="681039"/>
            </a:xfrm>
            <a:custGeom>
              <a:avLst/>
              <a:gdLst/>
              <a:ahLst/>
              <a:cxnLst>
                <a:cxn ang="0">
                  <a:pos x="wd2" y="hd2"/>
                </a:cxn>
                <a:cxn ang="5400000">
                  <a:pos x="wd2" y="hd2"/>
                </a:cxn>
                <a:cxn ang="10800000">
                  <a:pos x="wd2" y="hd2"/>
                </a:cxn>
                <a:cxn ang="16200000">
                  <a:pos x="wd2" y="hd2"/>
                </a:cxn>
              </a:cxnLst>
              <a:rect l="0" t="0" r="r" b="b"/>
              <a:pathLst>
                <a:path w="21600" h="21600" extrusionOk="0">
                  <a:moveTo>
                    <a:pt x="0" y="2491"/>
                  </a:move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close/>
                </a:path>
              </a:pathLst>
            </a:custGeom>
            <a:solidFill>
              <a:srgbClr val="BFC9F9"/>
            </a:solidFill>
            <a:ln w="12700" cap="flat">
              <a:noFill/>
              <a:miter lim="400000"/>
            </a:ln>
            <a:effectLst/>
          </p:spPr>
          <p:txBody>
            <a:bodyPr wrap="square" lIns="45719" tIns="45719" rIns="45719" bIns="45719" numCol="1" anchor="ctr">
              <a:noAutofit/>
            </a:bodyPr>
            <a:lstStyle/>
            <a:p>
              <a:pPr algn="ctr"/>
              <a:endParaRPr/>
            </a:p>
          </p:txBody>
        </p:sp>
        <p:sp>
          <p:nvSpPr>
            <p:cNvPr id="23" name="Shape 450"/>
            <p:cNvSpPr/>
            <p:nvPr/>
          </p:nvSpPr>
          <p:spPr>
            <a:xfrm>
              <a:off x="0" y="-1"/>
              <a:ext cx="1187450" cy="15710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sp>
          <p:nvSpPr>
            <p:cNvPr id="24" name="Shape 451"/>
            <p:cNvSpPr/>
            <p:nvPr/>
          </p:nvSpPr>
          <p:spPr>
            <a:xfrm>
              <a:off x="0" y="-1"/>
              <a:ext cx="1187450" cy="681039"/>
            </a:xfrm>
            <a:custGeom>
              <a:avLst/>
              <a:gdLst/>
              <a:ahLst/>
              <a:cxnLst>
                <a:cxn ang="0">
                  <a:pos x="wd2" y="hd2"/>
                </a:cxn>
                <a:cxn ang="5400000">
                  <a:pos x="wd2" y="hd2"/>
                </a:cxn>
                <a:cxn ang="10800000">
                  <a:pos x="wd2" y="hd2"/>
                </a:cxn>
                <a:cxn ang="16200000">
                  <a:pos x="wd2" y="hd2"/>
                </a:cxn>
              </a:cxnLst>
              <a:rect l="0" t="0" r="r" b="b"/>
              <a:pathLst>
                <a:path w="21600" h="21600" extrusionOk="0">
                  <a:moveTo>
                    <a:pt x="21600" y="2491"/>
                  </a:moveTo>
                  <a:cubicBezTo>
                    <a:pt x="21600" y="3867"/>
                    <a:pt x="16765" y="4983"/>
                    <a:pt x="10800" y="4983"/>
                  </a:cubicBezTo>
                  <a:cubicBezTo>
                    <a:pt x="4835" y="4983"/>
                    <a:pt x="0" y="3867"/>
                    <a:pt x="0" y="2491"/>
                  </a:cubicBez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lnTo>
                    <a:pt x="0" y="2491"/>
                  </a:lnTo>
                </a:path>
              </a:pathLst>
            </a:custGeom>
            <a:noFill/>
            <a:ln w="9398"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25" name="Shape 452"/>
            <p:cNvSpPr/>
            <p:nvPr/>
          </p:nvSpPr>
          <p:spPr>
            <a:xfrm>
              <a:off x="198568" y="158768"/>
              <a:ext cx="790314" cy="4420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p>
              <a:pPr algn="ctr">
                <a:defRPr sz="1200"/>
              </a:pPr>
              <a:r>
                <a:t>“In house”</a:t>
              </a:r>
              <a:br/>
              <a:r>
                <a:t>(ledger)</a:t>
              </a:r>
            </a:p>
          </p:txBody>
        </p:sp>
      </p:grpSp>
      <p:sp>
        <p:nvSpPr>
          <p:cNvPr id="26" name="Shape 454"/>
          <p:cNvSpPr/>
          <p:nvPr/>
        </p:nvSpPr>
        <p:spPr>
          <a:xfrm rot="10800000">
            <a:off x="3028950" y="3099151"/>
            <a:ext cx="585788" cy="3159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grpSp>
        <p:nvGrpSpPr>
          <p:cNvPr id="27" name="Group 457"/>
          <p:cNvGrpSpPr/>
          <p:nvPr/>
        </p:nvGrpSpPr>
        <p:grpSpPr>
          <a:xfrm>
            <a:off x="2682881" y="2318099"/>
            <a:ext cx="1279526" cy="730252"/>
            <a:chOff x="0" y="0"/>
            <a:chExt cx="1279525" cy="730251"/>
          </a:xfrm>
        </p:grpSpPr>
        <p:sp>
          <p:nvSpPr>
            <p:cNvPr id="28" name="Shape 455"/>
            <p:cNvSpPr/>
            <p:nvPr/>
          </p:nvSpPr>
          <p:spPr>
            <a:xfrm>
              <a:off x="0" y="0"/>
              <a:ext cx="1279525" cy="730252"/>
            </a:xfrm>
            <a:prstGeom prst="roundRect">
              <a:avLst>
                <a:gd name="adj" fmla="val 12417"/>
              </a:avLst>
            </a:prstGeom>
            <a:solidFill>
              <a:srgbClr val="0D892D"/>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algn="ctr"/>
              <a:endParaRPr/>
            </a:p>
          </p:txBody>
        </p:sp>
        <p:sp>
          <p:nvSpPr>
            <p:cNvPr id="29" name="Shape 456"/>
            <p:cNvSpPr/>
            <p:nvPr/>
          </p:nvSpPr>
          <p:spPr>
            <a:xfrm>
              <a:off x="26557" y="220713"/>
              <a:ext cx="1226411" cy="2888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 Dealer</a:t>
              </a:r>
            </a:p>
          </p:txBody>
        </p:sp>
      </p:grpSp>
      <p:grpSp>
        <p:nvGrpSpPr>
          <p:cNvPr id="30" name="Group 462"/>
          <p:cNvGrpSpPr/>
          <p:nvPr/>
        </p:nvGrpSpPr>
        <p:grpSpPr>
          <a:xfrm>
            <a:off x="4352929" y="3415062"/>
            <a:ext cx="1279528" cy="681038"/>
            <a:chOff x="-1" y="0"/>
            <a:chExt cx="1279527" cy="681037"/>
          </a:xfrm>
        </p:grpSpPr>
        <p:sp>
          <p:nvSpPr>
            <p:cNvPr id="31" name="Shape 458"/>
            <p:cNvSpPr/>
            <p:nvPr/>
          </p:nvSpPr>
          <p:spPr>
            <a:xfrm>
              <a:off x="-2" y="-1"/>
              <a:ext cx="1279529" cy="681039"/>
            </a:xfrm>
            <a:custGeom>
              <a:avLst/>
              <a:gdLst/>
              <a:ahLst/>
              <a:cxnLst>
                <a:cxn ang="0">
                  <a:pos x="wd2" y="hd2"/>
                </a:cxn>
                <a:cxn ang="5400000">
                  <a:pos x="wd2" y="hd2"/>
                </a:cxn>
                <a:cxn ang="10800000">
                  <a:pos x="wd2" y="hd2"/>
                </a:cxn>
                <a:cxn ang="16200000">
                  <a:pos x="wd2" y="hd2"/>
                </a:cxn>
              </a:cxnLst>
              <a:rect l="0" t="0" r="r" b="b"/>
              <a:pathLst>
                <a:path w="21600" h="21600" extrusionOk="0">
                  <a:moveTo>
                    <a:pt x="0" y="2491"/>
                  </a:move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close/>
                </a:path>
              </a:pathLst>
            </a:custGeom>
            <a:solidFill>
              <a:srgbClr val="BFC9F9"/>
            </a:solidFill>
            <a:ln w="12700" cap="flat">
              <a:noFill/>
              <a:miter lim="400000"/>
            </a:ln>
            <a:effectLst/>
          </p:spPr>
          <p:txBody>
            <a:bodyPr wrap="square" lIns="45719" tIns="45719" rIns="45719" bIns="45719" numCol="1" anchor="ctr">
              <a:noAutofit/>
            </a:bodyPr>
            <a:lstStyle/>
            <a:p>
              <a:pPr algn="ctr"/>
              <a:endParaRPr/>
            </a:p>
          </p:txBody>
        </p:sp>
        <p:sp>
          <p:nvSpPr>
            <p:cNvPr id="32" name="Shape 459"/>
            <p:cNvSpPr/>
            <p:nvPr/>
          </p:nvSpPr>
          <p:spPr>
            <a:xfrm>
              <a:off x="-1" y="-1"/>
              <a:ext cx="1279528" cy="15710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sp>
          <p:nvSpPr>
            <p:cNvPr id="33" name="Shape 460"/>
            <p:cNvSpPr/>
            <p:nvPr/>
          </p:nvSpPr>
          <p:spPr>
            <a:xfrm>
              <a:off x="-2" y="-1"/>
              <a:ext cx="1279528" cy="681039"/>
            </a:xfrm>
            <a:custGeom>
              <a:avLst/>
              <a:gdLst/>
              <a:ahLst/>
              <a:cxnLst>
                <a:cxn ang="0">
                  <a:pos x="wd2" y="hd2"/>
                </a:cxn>
                <a:cxn ang="5400000">
                  <a:pos x="wd2" y="hd2"/>
                </a:cxn>
                <a:cxn ang="10800000">
                  <a:pos x="wd2" y="hd2"/>
                </a:cxn>
                <a:cxn ang="16200000">
                  <a:pos x="wd2" y="hd2"/>
                </a:cxn>
              </a:cxnLst>
              <a:rect l="0" t="0" r="r" b="b"/>
              <a:pathLst>
                <a:path w="21600" h="21600" extrusionOk="0">
                  <a:moveTo>
                    <a:pt x="21600" y="2491"/>
                  </a:moveTo>
                  <a:cubicBezTo>
                    <a:pt x="21600" y="3867"/>
                    <a:pt x="16765" y="4983"/>
                    <a:pt x="10800" y="4983"/>
                  </a:cubicBezTo>
                  <a:cubicBezTo>
                    <a:pt x="4835" y="4983"/>
                    <a:pt x="0" y="3867"/>
                    <a:pt x="0" y="2491"/>
                  </a:cubicBez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lnTo>
                    <a:pt x="0" y="2491"/>
                  </a:lnTo>
                </a:path>
              </a:pathLst>
            </a:custGeom>
            <a:noFill/>
            <a:ln w="9398"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34" name="Shape 461"/>
            <p:cNvSpPr/>
            <p:nvPr/>
          </p:nvSpPr>
          <p:spPr>
            <a:xfrm>
              <a:off x="244606" y="158768"/>
              <a:ext cx="790313" cy="4420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p>
              <a:pPr algn="ctr">
                <a:defRPr sz="1200"/>
              </a:pPr>
              <a:r>
                <a:t>“In house”</a:t>
              </a:r>
              <a:br/>
              <a:r>
                <a:t>(ledger)</a:t>
              </a:r>
            </a:p>
          </p:txBody>
        </p:sp>
      </p:grpSp>
      <p:sp>
        <p:nvSpPr>
          <p:cNvPr id="35" name="Shape 463"/>
          <p:cNvSpPr/>
          <p:nvPr/>
        </p:nvSpPr>
        <p:spPr>
          <a:xfrm rot="10800000">
            <a:off x="4700594" y="3099151"/>
            <a:ext cx="585788" cy="3159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grpSp>
        <p:nvGrpSpPr>
          <p:cNvPr id="36" name="Group 466"/>
          <p:cNvGrpSpPr/>
          <p:nvPr/>
        </p:nvGrpSpPr>
        <p:grpSpPr>
          <a:xfrm>
            <a:off x="4306887" y="2318099"/>
            <a:ext cx="1371601" cy="730252"/>
            <a:chOff x="0" y="0"/>
            <a:chExt cx="1371600" cy="730251"/>
          </a:xfrm>
        </p:grpSpPr>
        <p:sp>
          <p:nvSpPr>
            <p:cNvPr id="37" name="Shape 464"/>
            <p:cNvSpPr/>
            <p:nvPr/>
          </p:nvSpPr>
          <p:spPr>
            <a:xfrm>
              <a:off x="0" y="0"/>
              <a:ext cx="1371600" cy="730252"/>
            </a:xfrm>
            <a:prstGeom prst="roundRect">
              <a:avLst>
                <a:gd name="adj" fmla="val 12417"/>
              </a:avLst>
            </a:prstGeom>
            <a:solidFill>
              <a:srgbClr val="322072"/>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algn="ctr"/>
              <a:endParaRPr/>
            </a:p>
          </p:txBody>
        </p:sp>
        <p:sp>
          <p:nvSpPr>
            <p:cNvPr id="38" name="Shape 465"/>
            <p:cNvSpPr/>
            <p:nvPr/>
          </p:nvSpPr>
          <p:spPr>
            <a:xfrm>
              <a:off x="26557" y="119113"/>
              <a:ext cx="1318486" cy="4920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 Leasing Company</a:t>
              </a:r>
            </a:p>
          </p:txBody>
        </p:sp>
      </p:grpSp>
      <p:grpSp>
        <p:nvGrpSpPr>
          <p:cNvPr id="39" name="Group 471"/>
          <p:cNvGrpSpPr/>
          <p:nvPr/>
        </p:nvGrpSpPr>
        <p:grpSpPr>
          <a:xfrm>
            <a:off x="6042025" y="3415062"/>
            <a:ext cx="1187450" cy="681038"/>
            <a:chOff x="0" y="0"/>
            <a:chExt cx="1187450" cy="681037"/>
          </a:xfrm>
        </p:grpSpPr>
        <p:sp>
          <p:nvSpPr>
            <p:cNvPr id="40" name="Shape 467"/>
            <p:cNvSpPr/>
            <p:nvPr/>
          </p:nvSpPr>
          <p:spPr>
            <a:xfrm>
              <a:off x="0" y="-1"/>
              <a:ext cx="1187450" cy="681039"/>
            </a:xfrm>
            <a:custGeom>
              <a:avLst/>
              <a:gdLst/>
              <a:ahLst/>
              <a:cxnLst>
                <a:cxn ang="0">
                  <a:pos x="wd2" y="hd2"/>
                </a:cxn>
                <a:cxn ang="5400000">
                  <a:pos x="wd2" y="hd2"/>
                </a:cxn>
                <a:cxn ang="10800000">
                  <a:pos x="wd2" y="hd2"/>
                </a:cxn>
                <a:cxn ang="16200000">
                  <a:pos x="wd2" y="hd2"/>
                </a:cxn>
              </a:cxnLst>
              <a:rect l="0" t="0" r="r" b="b"/>
              <a:pathLst>
                <a:path w="21600" h="21600" extrusionOk="0">
                  <a:moveTo>
                    <a:pt x="0" y="2491"/>
                  </a:move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close/>
                </a:path>
              </a:pathLst>
            </a:custGeom>
            <a:solidFill>
              <a:srgbClr val="BFC9F9"/>
            </a:solidFill>
            <a:ln w="12700" cap="flat">
              <a:noFill/>
              <a:miter lim="400000"/>
            </a:ln>
            <a:effectLst/>
          </p:spPr>
          <p:txBody>
            <a:bodyPr wrap="square" lIns="45719" tIns="45719" rIns="45719" bIns="45719" numCol="1" anchor="ctr">
              <a:noAutofit/>
            </a:bodyPr>
            <a:lstStyle/>
            <a:p>
              <a:pPr algn="ctr"/>
              <a:endParaRPr/>
            </a:p>
          </p:txBody>
        </p:sp>
        <p:sp>
          <p:nvSpPr>
            <p:cNvPr id="41" name="Shape 468"/>
            <p:cNvSpPr/>
            <p:nvPr/>
          </p:nvSpPr>
          <p:spPr>
            <a:xfrm>
              <a:off x="0" y="-1"/>
              <a:ext cx="1187450" cy="15710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sp>
          <p:nvSpPr>
            <p:cNvPr id="42" name="Shape 469"/>
            <p:cNvSpPr/>
            <p:nvPr/>
          </p:nvSpPr>
          <p:spPr>
            <a:xfrm>
              <a:off x="0" y="-1"/>
              <a:ext cx="1187450" cy="681039"/>
            </a:xfrm>
            <a:custGeom>
              <a:avLst/>
              <a:gdLst/>
              <a:ahLst/>
              <a:cxnLst>
                <a:cxn ang="0">
                  <a:pos x="wd2" y="hd2"/>
                </a:cxn>
                <a:cxn ang="5400000">
                  <a:pos x="wd2" y="hd2"/>
                </a:cxn>
                <a:cxn ang="10800000">
                  <a:pos x="wd2" y="hd2"/>
                </a:cxn>
                <a:cxn ang="16200000">
                  <a:pos x="wd2" y="hd2"/>
                </a:cxn>
              </a:cxnLst>
              <a:rect l="0" t="0" r="r" b="b"/>
              <a:pathLst>
                <a:path w="21600" h="21600" extrusionOk="0">
                  <a:moveTo>
                    <a:pt x="21600" y="2491"/>
                  </a:moveTo>
                  <a:cubicBezTo>
                    <a:pt x="21600" y="3867"/>
                    <a:pt x="16765" y="4983"/>
                    <a:pt x="10800" y="4983"/>
                  </a:cubicBezTo>
                  <a:cubicBezTo>
                    <a:pt x="4835" y="4983"/>
                    <a:pt x="0" y="3867"/>
                    <a:pt x="0" y="2491"/>
                  </a:cubicBez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lnTo>
                    <a:pt x="0" y="2491"/>
                  </a:lnTo>
                </a:path>
              </a:pathLst>
            </a:custGeom>
            <a:noFill/>
            <a:ln w="9398"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43" name="Shape 470"/>
            <p:cNvSpPr/>
            <p:nvPr/>
          </p:nvSpPr>
          <p:spPr>
            <a:xfrm>
              <a:off x="198568" y="158768"/>
              <a:ext cx="790314" cy="4420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p>
              <a:pPr algn="ctr">
                <a:defRPr sz="1200"/>
              </a:pPr>
              <a:r>
                <a:t>“In house”</a:t>
              </a:r>
              <a:br/>
              <a:r>
                <a:t>(ledger)</a:t>
              </a:r>
            </a:p>
          </p:txBody>
        </p:sp>
      </p:grpSp>
      <p:sp>
        <p:nvSpPr>
          <p:cNvPr id="44" name="Shape 472"/>
          <p:cNvSpPr/>
          <p:nvPr/>
        </p:nvSpPr>
        <p:spPr>
          <a:xfrm rot="10800000">
            <a:off x="6342069" y="3099151"/>
            <a:ext cx="585788" cy="3159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grpSp>
        <p:nvGrpSpPr>
          <p:cNvPr id="45" name="Group 477"/>
          <p:cNvGrpSpPr/>
          <p:nvPr/>
        </p:nvGrpSpPr>
        <p:grpSpPr>
          <a:xfrm>
            <a:off x="7645400" y="3415062"/>
            <a:ext cx="1187450" cy="681038"/>
            <a:chOff x="0" y="0"/>
            <a:chExt cx="1187450" cy="681037"/>
          </a:xfrm>
        </p:grpSpPr>
        <p:sp>
          <p:nvSpPr>
            <p:cNvPr id="46" name="Shape 473"/>
            <p:cNvSpPr/>
            <p:nvPr/>
          </p:nvSpPr>
          <p:spPr>
            <a:xfrm>
              <a:off x="0" y="-1"/>
              <a:ext cx="1187450" cy="681039"/>
            </a:xfrm>
            <a:custGeom>
              <a:avLst/>
              <a:gdLst/>
              <a:ahLst/>
              <a:cxnLst>
                <a:cxn ang="0">
                  <a:pos x="wd2" y="hd2"/>
                </a:cxn>
                <a:cxn ang="5400000">
                  <a:pos x="wd2" y="hd2"/>
                </a:cxn>
                <a:cxn ang="10800000">
                  <a:pos x="wd2" y="hd2"/>
                </a:cxn>
                <a:cxn ang="16200000">
                  <a:pos x="wd2" y="hd2"/>
                </a:cxn>
              </a:cxnLst>
              <a:rect l="0" t="0" r="r" b="b"/>
              <a:pathLst>
                <a:path w="21600" h="21600" extrusionOk="0">
                  <a:moveTo>
                    <a:pt x="0" y="2491"/>
                  </a:move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close/>
                </a:path>
              </a:pathLst>
            </a:custGeom>
            <a:solidFill>
              <a:srgbClr val="BFC9F9"/>
            </a:solidFill>
            <a:ln w="12700" cap="flat">
              <a:noFill/>
              <a:miter lim="400000"/>
            </a:ln>
            <a:effectLst/>
          </p:spPr>
          <p:txBody>
            <a:bodyPr wrap="square" lIns="45719" tIns="45719" rIns="45719" bIns="45719" numCol="1" anchor="ctr">
              <a:noAutofit/>
            </a:bodyPr>
            <a:lstStyle/>
            <a:p>
              <a:pPr algn="ctr"/>
              <a:endParaRPr/>
            </a:p>
          </p:txBody>
        </p:sp>
        <p:sp>
          <p:nvSpPr>
            <p:cNvPr id="47" name="Shape 474"/>
            <p:cNvSpPr/>
            <p:nvPr/>
          </p:nvSpPr>
          <p:spPr>
            <a:xfrm>
              <a:off x="0" y="-1"/>
              <a:ext cx="1187450" cy="15710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sp>
          <p:nvSpPr>
            <p:cNvPr id="48" name="Shape 475"/>
            <p:cNvSpPr/>
            <p:nvPr/>
          </p:nvSpPr>
          <p:spPr>
            <a:xfrm>
              <a:off x="0" y="-1"/>
              <a:ext cx="1187450" cy="681039"/>
            </a:xfrm>
            <a:custGeom>
              <a:avLst/>
              <a:gdLst/>
              <a:ahLst/>
              <a:cxnLst>
                <a:cxn ang="0">
                  <a:pos x="wd2" y="hd2"/>
                </a:cxn>
                <a:cxn ang="5400000">
                  <a:pos x="wd2" y="hd2"/>
                </a:cxn>
                <a:cxn ang="10800000">
                  <a:pos x="wd2" y="hd2"/>
                </a:cxn>
                <a:cxn ang="16200000">
                  <a:pos x="wd2" y="hd2"/>
                </a:cxn>
              </a:cxnLst>
              <a:rect l="0" t="0" r="r" b="b"/>
              <a:pathLst>
                <a:path w="21600" h="21600" extrusionOk="0">
                  <a:moveTo>
                    <a:pt x="21600" y="2491"/>
                  </a:moveTo>
                  <a:cubicBezTo>
                    <a:pt x="21600" y="3867"/>
                    <a:pt x="16765" y="4983"/>
                    <a:pt x="10800" y="4983"/>
                  </a:cubicBezTo>
                  <a:cubicBezTo>
                    <a:pt x="4835" y="4983"/>
                    <a:pt x="0" y="3867"/>
                    <a:pt x="0" y="2491"/>
                  </a:cubicBez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lnTo>
                    <a:pt x="0" y="2491"/>
                  </a:lnTo>
                </a:path>
              </a:pathLst>
            </a:custGeom>
            <a:noFill/>
            <a:ln w="9398"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49" name="Shape 476"/>
            <p:cNvSpPr/>
            <p:nvPr/>
          </p:nvSpPr>
          <p:spPr>
            <a:xfrm>
              <a:off x="198568" y="158768"/>
              <a:ext cx="790314" cy="4420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p>
              <a:pPr algn="ctr">
                <a:defRPr sz="1200"/>
              </a:pPr>
              <a:r>
                <a:t>“In house”</a:t>
              </a:r>
              <a:br/>
              <a:r>
                <a:t>(ledger)</a:t>
              </a:r>
            </a:p>
          </p:txBody>
        </p:sp>
      </p:grpSp>
      <p:sp>
        <p:nvSpPr>
          <p:cNvPr id="50" name="Shape 478"/>
          <p:cNvSpPr/>
          <p:nvPr/>
        </p:nvSpPr>
        <p:spPr>
          <a:xfrm rot="10800000">
            <a:off x="7945439" y="3099151"/>
            <a:ext cx="585788" cy="3159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grpSp>
        <p:nvGrpSpPr>
          <p:cNvPr id="51" name="Group 481"/>
          <p:cNvGrpSpPr/>
          <p:nvPr/>
        </p:nvGrpSpPr>
        <p:grpSpPr>
          <a:xfrm>
            <a:off x="5994405" y="2318099"/>
            <a:ext cx="1281114" cy="730252"/>
            <a:chOff x="0" y="0"/>
            <a:chExt cx="1281112" cy="730251"/>
          </a:xfrm>
        </p:grpSpPr>
        <p:sp>
          <p:nvSpPr>
            <p:cNvPr id="52" name="Shape 479"/>
            <p:cNvSpPr/>
            <p:nvPr/>
          </p:nvSpPr>
          <p:spPr>
            <a:xfrm>
              <a:off x="0" y="0"/>
              <a:ext cx="1281113" cy="730252"/>
            </a:xfrm>
            <a:prstGeom prst="roundRect">
              <a:avLst>
                <a:gd name="adj" fmla="val 11769"/>
              </a:avLst>
            </a:prstGeom>
            <a:solidFill>
              <a:srgbClr val="CB2377"/>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algn="ctr" defTabSz="1111250">
                <a:lnSpc>
                  <a:spcPct val="80000"/>
                </a:lnSpc>
                <a:spcBef>
                  <a:spcPts val="700"/>
                </a:spcBef>
              </a:pPr>
              <a:endParaRPr/>
            </a:p>
          </p:txBody>
        </p:sp>
        <p:sp>
          <p:nvSpPr>
            <p:cNvPr id="53" name="Shape 480"/>
            <p:cNvSpPr/>
            <p:nvPr/>
          </p:nvSpPr>
          <p:spPr>
            <a:xfrm>
              <a:off x="25171" y="220713"/>
              <a:ext cx="1230771" cy="2888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1111250">
                <a:lnSpc>
                  <a:spcPct val="80000"/>
                </a:lnSpc>
                <a:spcBef>
                  <a:spcPts val="500"/>
                </a:spcBef>
                <a:defRPr sz="1400">
                  <a:solidFill>
                    <a:srgbClr val="FFFFFF"/>
                  </a:solidFill>
                </a:defRPr>
              </a:lvl1pPr>
            </a:lstStyle>
            <a:p>
              <a:r>
                <a:t>4. Lessee</a:t>
              </a:r>
            </a:p>
          </p:txBody>
        </p:sp>
      </p:grpSp>
      <p:grpSp>
        <p:nvGrpSpPr>
          <p:cNvPr id="54" name="Group 484"/>
          <p:cNvGrpSpPr/>
          <p:nvPr/>
        </p:nvGrpSpPr>
        <p:grpSpPr>
          <a:xfrm>
            <a:off x="7599368" y="2318100"/>
            <a:ext cx="1279526" cy="731840"/>
            <a:chOff x="0" y="0"/>
            <a:chExt cx="1279525" cy="731839"/>
          </a:xfrm>
        </p:grpSpPr>
        <p:sp>
          <p:nvSpPr>
            <p:cNvPr id="55" name="Shape 482"/>
            <p:cNvSpPr/>
            <p:nvPr/>
          </p:nvSpPr>
          <p:spPr>
            <a:xfrm>
              <a:off x="0" y="0"/>
              <a:ext cx="1279525" cy="731840"/>
            </a:xfrm>
            <a:prstGeom prst="roundRect">
              <a:avLst>
                <a:gd name="adj" fmla="val 13181"/>
              </a:avLst>
            </a:prstGeom>
            <a:solidFill>
              <a:srgbClr val="E98211"/>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defTabSz="1111250">
                <a:lnSpc>
                  <a:spcPct val="90000"/>
                </a:lnSpc>
                <a:spcBef>
                  <a:spcPts val="700"/>
                </a:spcBef>
                <a:defRPr sz="1100">
                  <a:solidFill>
                    <a:srgbClr val="FFFFFF"/>
                  </a:solidFill>
                </a:defRPr>
              </a:pPr>
              <a:endParaRPr/>
            </a:p>
          </p:txBody>
        </p:sp>
        <p:sp>
          <p:nvSpPr>
            <p:cNvPr id="56" name="Shape 483"/>
            <p:cNvSpPr/>
            <p:nvPr/>
          </p:nvSpPr>
          <p:spPr>
            <a:xfrm>
              <a:off x="28252" y="129777"/>
              <a:ext cx="1223021" cy="4722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defTabSz="1111250">
                <a:lnSpc>
                  <a:spcPct val="90000"/>
                </a:lnSpc>
                <a:spcBef>
                  <a:spcPts val="500"/>
                </a:spcBef>
                <a:defRPr sz="1400">
                  <a:solidFill>
                    <a:srgbClr val="FFFFFF"/>
                  </a:solidFill>
                </a:defRPr>
              </a:lvl1pPr>
            </a:lstStyle>
            <a:p>
              <a:r>
                <a:t>5. Scrap Merchant</a:t>
              </a:r>
            </a:p>
          </p:txBody>
        </p:sp>
      </p:grpSp>
      <p:sp>
        <p:nvSpPr>
          <p:cNvPr id="57" name="Shape 485"/>
          <p:cNvSpPr/>
          <p:nvPr/>
        </p:nvSpPr>
        <p:spPr>
          <a:xfrm rot="5400000">
            <a:off x="2218537" y="2507806"/>
            <a:ext cx="561976" cy="36671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sp>
        <p:nvSpPr>
          <p:cNvPr id="58" name="Shape 486"/>
          <p:cNvSpPr/>
          <p:nvPr/>
        </p:nvSpPr>
        <p:spPr>
          <a:xfrm rot="5400000">
            <a:off x="3864774" y="2507807"/>
            <a:ext cx="561976" cy="3667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sp>
        <p:nvSpPr>
          <p:cNvPr id="59" name="Shape 487"/>
          <p:cNvSpPr/>
          <p:nvPr/>
        </p:nvSpPr>
        <p:spPr>
          <a:xfrm rot="5400000">
            <a:off x="5511012" y="2507806"/>
            <a:ext cx="561976" cy="36671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sp>
        <p:nvSpPr>
          <p:cNvPr id="60" name="Shape 488"/>
          <p:cNvSpPr/>
          <p:nvPr/>
        </p:nvSpPr>
        <p:spPr>
          <a:xfrm rot="5400000">
            <a:off x="7157249" y="2507807"/>
            <a:ext cx="561976" cy="3667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solidFill>
            <a:srgbClr val="F2F2F2"/>
          </a:solidFill>
          <a:ln w="25400">
            <a:solidFill>
              <a:srgbClr val="000000"/>
            </a:solidFill>
          </a:ln>
        </p:spPr>
        <p:txBody>
          <a:bodyPr lIns="45719" rIns="45719" anchor="ctr"/>
          <a:lstStyle/>
          <a:p>
            <a:pPr algn="ctr">
              <a:defRPr>
                <a:solidFill>
                  <a:srgbClr val="FFFFFF"/>
                </a:solidFill>
              </a:defRPr>
            </a:pPr>
            <a:endParaRPr/>
          </a:p>
        </p:txBody>
      </p:sp>
      <p:grpSp>
        <p:nvGrpSpPr>
          <p:cNvPr id="61" name="Group 493"/>
          <p:cNvGrpSpPr/>
          <p:nvPr/>
        </p:nvGrpSpPr>
        <p:grpSpPr>
          <a:xfrm>
            <a:off x="4237043" y="5518501"/>
            <a:ext cx="1493840" cy="681040"/>
            <a:chOff x="-1" y="0"/>
            <a:chExt cx="1493839" cy="681039"/>
          </a:xfrm>
        </p:grpSpPr>
        <p:sp>
          <p:nvSpPr>
            <p:cNvPr id="62" name="Shape 489"/>
            <p:cNvSpPr/>
            <p:nvPr/>
          </p:nvSpPr>
          <p:spPr>
            <a:xfrm>
              <a:off x="-2" y="-1"/>
              <a:ext cx="1493841" cy="681041"/>
            </a:xfrm>
            <a:custGeom>
              <a:avLst/>
              <a:gdLst/>
              <a:ahLst/>
              <a:cxnLst>
                <a:cxn ang="0">
                  <a:pos x="wd2" y="hd2"/>
                </a:cxn>
                <a:cxn ang="5400000">
                  <a:pos x="wd2" y="hd2"/>
                </a:cxn>
                <a:cxn ang="10800000">
                  <a:pos x="wd2" y="hd2"/>
                </a:cxn>
                <a:cxn ang="16200000">
                  <a:pos x="wd2" y="hd2"/>
                </a:cxn>
              </a:cxnLst>
              <a:rect l="0" t="0" r="r" b="b"/>
              <a:pathLst>
                <a:path w="21600" h="21600" extrusionOk="0">
                  <a:moveTo>
                    <a:pt x="0" y="2491"/>
                  </a:move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close/>
                </a:path>
              </a:pathLst>
            </a:custGeom>
            <a:solidFill>
              <a:srgbClr val="BFC9F9"/>
            </a:solidFill>
            <a:ln w="12700" cap="flat">
              <a:noFill/>
              <a:miter lim="400000"/>
            </a:ln>
            <a:effectLst/>
          </p:spPr>
          <p:txBody>
            <a:bodyPr wrap="square" lIns="45719" tIns="45719" rIns="45719" bIns="45719" numCol="1" anchor="ctr">
              <a:noAutofit/>
            </a:bodyPr>
            <a:lstStyle/>
            <a:p>
              <a:pPr algn="ctr"/>
              <a:endParaRPr/>
            </a:p>
          </p:txBody>
        </p:sp>
        <p:sp>
          <p:nvSpPr>
            <p:cNvPr id="63" name="Shape 490"/>
            <p:cNvSpPr/>
            <p:nvPr/>
          </p:nvSpPr>
          <p:spPr>
            <a:xfrm>
              <a:off x="0" y="-1"/>
              <a:ext cx="1493838" cy="15710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sp>
          <p:nvSpPr>
            <p:cNvPr id="64" name="Shape 491"/>
            <p:cNvSpPr/>
            <p:nvPr/>
          </p:nvSpPr>
          <p:spPr>
            <a:xfrm>
              <a:off x="-1" y="-1"/>
              <a:ext cx="1493838" cy="681041"/>
            </a:xfrm>
            <a:custGeom>
              <a:avLst/>
              <a:gdLst/>
              <a:ahLst/>
              <a:cxnLst>
                <a:cxn ang="0">
                  <a:pos x="wd2" y="hd2"/>
                </a:cxn>
                <a:cxn ang="5400000">
                  <a:pos x="wd2" y="hd2"/>
                </a:cxn>
                <a:cxn ang="10800000">
                  <a:pos x="wd2" y="hd2"/>
                </a:cxn>
                <a:cxn ang="16200000">
                  <a:pos x="wd2" y="hd2"/>
                </a:cxn>
              </a:cxnLst>
              <a:rect l="0" t="0" r="r" b="b"/>
              <a:pathLst>
                <a:path w="21600" h="21600" extrusionOk="0">
                  <a:moveTo>
                    <a:pt x="21600" y="2491"/>
                  </a:moveTo>
                  <a:cubicBezTo>
                    <a:pt x="21600" y="3867"/>
                    <a:pt x="16765" y="4983"/>
                    <a:pt x="10800" y="4983"/>
                  </a:cubicBezTo>
                  <a:cubicBezTo>
                    <a:pt x="4835" y="4983"/>
                    <a:pt x="0" y="3867"/>
                    <a:pt x="0" y="2491"/>
                  </a:cubicBezTo>
                  <a:cubicBezTo>
                    <a:pt x="0" y="1115"/>
                    <a:pt x="4835" y="0"/>
                    <a:pt x="10800" y="0"/>
                  </a:cubicBezTo>
                  <a:cubicBezTo>
                    <a:pt x="16765" y="0"/>
                    <a:pt x="21600" y="1115"/>
                    <a:pt x="21600" y="2491"/>
                  </a:cubicBezTo>
                  <a:lnTo>
                    <a:pt x="21600" y="19109"/>
                  </a:lnTo>
                  <a:cubicBezTo>
                    <a:pt x="21600" y="20485"/>
                    <a:pt x="16765" y="21600"/>
                    <a:pt x="10800" y="21600"/>
                  </a:cubicBezTo>
                  <a:cubicBezTo>
                    <a:pt x="4835" y="21600"/>
                    <a:pt x="0" y="20485"/>
                    <a:pt x="0" y="19109"/>
                  </a:cubicBezTo>
                  <a:lnTo>
                    <a:pt x="0" y="2491"/>
                  </a:lnTo>
                </a:path>
              </a:pathLst>
            </a:custGeom>
            <a:noFill/>
            <a:ln w="9398"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5" name="Shape 492"/>
            <p:cNvSpPr/>
            <p:nvPr/>
          </p:nvSpPr>
          <p:spPr>
            <a:xfrm>
              <a:off x="351762" y="158769"/>
              <a:ext cx="790313" cy="4420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p>
              <a:pPr algn="ctr">
                <a:defRPr sz="1200"/>
              </a:pPr>
              <a:r>
                <a:t>“In house”</a:t>
              </a:r>
              <a:br/>
              <a:r>
                <a:t>(ledger)</a:t>
              </a:r>
            </a:p>
          </p:txBody>
        </p:sp>
      </p:grpSp>
      <p:sp>
        <p:nvSpPr>
          <p:cNvPr id="66" name="Shape 494"/>
          <p:cNvSpPr/>
          <p:nvPr/>
        </p:nvSpPr>
        <p:spPr>
          <a:xfrm>
            <a:off x="2865444" y="1213198"/>
            <a:ext cx="731838" cy="71120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656" y="5400"/>
                </a:lnTo>
                <a:lnTo>
                  <a:pt x="656" y="16200"/>
                </a:lnTo>
                <a:lnTo>
                  <a:pt x="0" y="16200"/>
                </a:lnTo>
                <a:close/>
                <a:moveTo>
                  <a:pt x="1312" y="5400"/>
                </a:moveTo>
                <a:lnTo>
                  <a:pt x="2624" y="5400"/>
                </a:lnTo>
                <a:lnTo>
                  <a:pt x="2624" y="16200"/>
                </a:lnTo>
                <a:lnTo>
                  <a:pt x="1312" y="16200"/>
                </a:lnTo>
                <a:close/>
                <a:moveTo>
                  <a:pt x="3280" y="5400"/>
                </a:moveTo>
                <a:lnTo>
                  <a:pt x="11105" y="5400"/>
                </a:lnTo>
                <a:lnTo>
                  <a:pt x="11105" y="0"/>
                </a:lnTo>
                <a:lnTo>
                  <a:pt x="21600" y="10800"/>
                </a:lnTo>
                <a:lnTo>
                  <a:pt x="11105" y="21600"/>
                </a:lnTo>
                <a:lnTo>
                  <a:pt x="11105" y="16200"/>
                </a:lnTo>
                <a:lnTo>
                  <a:pt x="3280" y="16200"/>
                </a:lnTo>
                <a:close/>
              </a:path>
            </a:pathLst>
          </a:custGeom>
          <a:solidFill>
            <a:srgbClr val="F9FBFB"/>
          </a:solidFill>
          <a:ln w="25400">
            <a:solidFill>
              <a:srgbClr val="000000"/>
            </a:solidFill>
          </a:ln>
        </p:spPr>
        <p:txBody>
          <a:bodyPr lIns="45719" rIns="45719" anchor="ctr"/>
          <a:lstStyle/>
          <a:p>
            <a:pPr algn="ctr">
              <a:defRPr>
                <a:solidFill>
                  <a:srgbClr val="FFFFFF"/>
                </a:solidFill>
              </a:defRPr>
            </a:pPr>
            <a:endParaRPr/>
          </a:p>
        </p:txBody>
      </p:sp>
      <p:sp>
        <p:nvSpPr>
          <p:cNvPr id="67" name="Shape 495"/>
          <p:cNvSpPr/>
          <p:nvPr/>
        </p:nvSpPr>
        <p:spPr>
          <a:xfrm>
            <a:off x="5884869" y="1213198"/>
            <a:ext cx="731838" cy="71120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656" y="5400"/>
                </a:lnTo>
                <a:lnTo>
                  <a:pt x="656" y="16200"/>
                </a:lnTo>
                <a:lnTo>
                  <a:pt x="0" y="16200"/>
                </a:lnTo>
                <a:close/>
                <a:moveTo>
                  <a:pt x="1312" y="5400"/>
                </a:moveTo>
                <a:lnTo>
                  <a:pt x="2624" y="5400"/>
                </a:lnTo>
                <a:lnTo>
                  <a:pt x="2624" y="16200"/>
                </a:lnTo>
                <a:lnTo>
                  <a:pt x="1312" y="16200"/>
                </a:lnTo>
                <a:close/>
                <a:moveTo>
                  <a:pt x="3280" y="5400"/>
                </a:moveTo>
                <a:lnTo>
                  <a:pt x="11105" y="5400"/>
                </a:lnTo>
                <a:lnTo>
                  <a:pt x="11105" y="0"/>
                </a:lnTo>
                <a:lnTo>
                  <a:pt x="21600" y="10800"/>
                </a:lnTo>
                <a:lnTo>
                  <a:pt x="11105" y="21600"/>
                </a:lnTo>
                <a:lnTo>
                  <a:pt x="11105" y="16200"/>
                </a:lnTo>
                <a:lnTo>
                  <a:pt x="3280" y="16200"/>
                </a:lnTo>
                <a:close/>
              </a:path>
            </a:pathLst>
          </a:custGeom>
          <a:solidFill>
            <a:srgbClr val="F9FBFB"/>
          </a:solidFill>
          <a:ln w="25400">
            <a:solidFill>
              <a:srgbClr val="000000"/>
            </a:solidFill>
          </a:ln>
        </p:spPr>
        <p:txBody>
          <a:bodyPr lIns="45719" rIns="45719" anchor="ctr"/>
          <a:lstStyle/>
          <a:p>
            <a:pPr algn="ctr">
              <a:defRPr>
                <a:solidFill>
                  <a:srgbClr val="FFFFFF"/>
                </a:solidFill>
              </a:defRPr>
            </a:pPr>
            <a:endParaRPr/>
          </a:p>
        </p:txBody>
      </p:sp>
      <p:grpSp>
        <p:nvGrpSpPr>
          <p:cNvPr id="68" name="Group 501"/>
          <p:cNvGrpSpPr/>
          <p:nvPr/>
        </p:nvGrpSpPr>
        <p:grpSpPr>
          <a:xfrm>
            <a:off x="6981825" y="1329089"/>
            <a:ext cx="1150939" cy="547689"/>
            <a:chOff x="0" y="0"/>
            <a:chExt cx="1150937" cy="547687"/>
          </a:xfrm>
        </p:grpSpPr>
        <p:sp>
          <p:nvSpPr>
            <p:cNvPr id="69" name="Shape 496"/>
            <p:cNvSpPr/>
            <p:nvPr/>
          </p:nvSpPr>
          <p:spPr>
            <a:xfrm flipH="1">
              <a:off x="0" y="0"/>
              <a:ext cx="1150939" cy="460652"/>
            </a:xfrm>
            <a:custGeom>
              <a:avLst/>
              <a:gdLst/>
              <a:ahLst/>
              <a:cxnLst>
                <a:cxn ang="0">
                  <a:pos x="wd2" y="hd2"/>
                </a:cxn>
                <a:cxn ang="5400000">
                  <a:pos x="wd2" y="hd2"/>
                </a:cxn>
                <a:cxn ang="10800000">
                  <a:pos x="wd2" y="hd2"/>
                </a:cxn>
                <a:cxn ang="16200000">
                  <a:pos x="wd2" y="hd2"/>
                </a:cxn>
              </a:cxnLst>
              <a:rect l="0" t="0" r="r" b="b"/>
              <a:pathLst>
                <a:path w="21600" h="21600" extrusionOk="0">
                  <a:moveTo>
                    <a:pt x="122" y="20687"/>
                  </a:moveTo>
                  <a:lnTo>
                    <a:pt x="2319" y="20687"/>
                  </a:lnTo>
                  <a:lnTo>
                    <a:pt x="2563" y="17949"/>
                  </a:lnTo>
                  <a:lnTo>
                    <a:pt x="3173" y="15820"/>
                  </a:lnTo>
                  <a:lnTo>
                    <a:pt x="4027" y="14603"/>
                  </a:lnTo>
                  <a:lnTo>
                    <a:pt x="5003" y="13994"/>
                  </a:lnTo>
                  <a:lnTo>
                    <a:pt x="6102" y="14603"/>
                  </a:lnTo>
                  <a:lnTo>
                    <a:pt x="6956" y="15820"/>
                  </a:lnTo>
                  <a:lnTo>
                    <a:pt x="7444" y="17949"/>
                  </a:lnTo>
                  <a:lnTo>
                    <a:pt x="7688" y="20687"/>
                  </a:lnTo>
                  <a:lnTo>
                    <a:pt x="7688" y="21600"/>
                  </a:lnTo>
                  <a:lnTo>
                    <a:pt x="14278" y="21600"/>
                  </a:lnTo>
                  <a:lnTo>
                    <a:pt x="14156" y="20992"/>
                  </a:lnTo>
                  <a:lnTo>
                    <a:pt x="14156" y="20687"/>
                  </a:lnTo>
                  <a:lnTo>
                    <a:pt x="14400" y="17949"/>
                  </a:lnTo>
                  <a:lnTo>
                    <a:pt x="15010" y="15820"/>
                  </a:lnTo>
                  <a:lnTo>
                    <a:pt x="15864" y="14603"/>
                  </a:lnTo>
                  <a:lnTo>
                    <a:pt x="16841" y="13994"/>
                  </a:lnTo>
                  <a:lnTo>
                    <a:pt x="18183" y="14907"/>
                  </a:lnTo>
                  <a:lnTo>
                    <a:pt x="19159" y="17341"/>
                  </a:lnTo>
                  <a:lnTo>
                    <a:pt x="19525" y="20687"/>
                  </a:lnTo>
                  <a:lnTo>
                    <a:pt x="21600" y="20687"/>
                  </a:lnTo>
                  <a:lnTo>
                    <a:pt x="21600" y="17341"/>
                  </a:lnTo>
                  <a:lnTo>
                    <a:pt x="21478" y="14299"/>
                  </a:lnTo>
                  <a:lnTo>
                    <a:pt x="21356" y="10952"/>
                  </a:lnTo>
                  <a:lnTo>
                    <a:pt x="20868" y="8518"/>
                  </a:lnTo>
                  <a:lnTo>
                    <a:pt x="20502" y="6997"/>
                  </a:lnTo>
                  <a:lnTo>
                    <a:pt x="20014" y="5476"/>
                  </a:lnTo>
                  <a:lnTo>
                    <a:pt x="19403" y="3346"/>
                  </a:lnTo>
                  <a:lnTo>
                    <a:pt x="18915" y="1825"/>
                  </a:lnTo>
                  <a:lnTo>
                    <a:pt x="18183" y="0"/>
                  </a:lnTo>
                  <a:lnTo>
                    <a:pt x="9519" y="0"/>
                  </a:lnTo>
                  <a:lnTo>
                    <a:pt x="9275" y="608"/>
                  </a:lnTo>
                  <a:lnTo>
                    <a:pt x="8664" y="1825"/>
                  </a:lnTo>
                  <a:lnTo>
                    <a:pt x="7810" y="3346"/>
                  </a:lnTo>
                  <a:lnTo>
                    <a:pt x="6956" y="5172"/>
                  </a:lnTo>
                  <a:lnTo>
                    <a:pt x="6346" y="6693"/>
                  </a:lnTo>
                  <a:lnTo>
                    <a:pt x="5736" y="7910"/>
                  </a:lnTo>
                  <a:lnTo>
                    <a:pt x="5614" y="8518"/>
                  </a:lnTo>
                  <a:lnTo>
                    <a:pt x="5125" y="8518"/>
                  </a:lnTo>
                  <a:lnTo>
                    <a:pt x="4149" y="8823"/>
                  </a:lnTo>
                  <a:lnTo>
                    <a:pt x="2929" y="9735"/>
                  </a:lnTo>
                  <a:lnTo>
                    <a:pt x="1586" y="10648"/>
                  </a:lnTo>
                  <a:lnTo>
                    <a:pt x="732" y="12169"/>
                  </a:lnTo>
                  <a:lnTo>
                    <a:pt x="244" y="14299"/>
                  </a:lnTo>
                  <a:lnTo>
                    <a:pt x="0" y="16428"/>
                  </a:lnTo>
                  <a:lnTo>
                    <a:pt x="0" y="18558"/>
                  </a:lnTo>
                  <a:lnTo>
                    <a:pt x="122" y="20079"/>
                  </a:lnTo>
                  <a:lnTo>
                    <a:pt x="122" y="2068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70" name="Shape 497"/>
            <p:cNvSpPr/>
            <p:nvPr/>
          </p:nvSpPr>
          <p:spPr>
            <a:xfrm flipH="1">
              <a:off x="423358" y="44579"/>
              <a:ext cx="363791" cy="1252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71" y="0"/>
                  </a:lnTo>
                  <a:lnTo>
                    <a:pt x="21600"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71" name="Shape 498"/>
            <p:cNvSpPr/>
            <p:nvPr/>
          </p:nvSpPr>
          <p:spPr>
            <a:xfrm flipH="1">
              <a:off x="97861" y="44579"/>
              <a:ext cx="278694" cy="1252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4567"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72" name="Shape 499"/>
            <p:cNvSpPr/>
            <p:nvPr/>
          </p:nvSpPr>
          <p:spPr>
            <a:xfrm flipH="1">
              <a:off x="772255" y="331159"/>
              <a:ext cx="216999" cy="21652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73" name="Shape 500"/>
            <p:cNvSpPr/>
            <p:nvPr/>
          </p:nvSpPr>
          <p:spPr>
            <a:xfrm flipH="1">
              <a:off x="144665" y="331159"/>
              <a:ext cx="214871" cy="21652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74" name="Group 507"/>
          <p:cNvGrpSpPr/>
          <p:nvPr/>
        </p:nvGrpSpPr>
        <p:grpSpPr>
          <a:xfrm>
            <a:off x="1036643" y="1340040"/>
            <a:ext cx="1150938" cy="547688"/>
            <a:chOff x="0" y="0"/>
            <a:chExt cx="1150937" cy="547687"/>
          </a:xfrm>
        </p:grpSpPr>
        <p:sp>
          <p:nvSpPr>
            <p:cNvPr id="75" name="Shape 502"/>
            <p:cNvSpPr/>
            <p:nvPr/>
          </p:nvSpPr>
          <p:spPr>
            <a:xfrm flipH="1">
              <a:off x="-1" y="0"/>
              <a:ext cx="1150939" cy="460652"/>
            </a:xfrm>
            <a:custGeom>
              <a:avLst/>
              <a:gdLst/>
              <a:ahLst/>
              <a:cxnLst>
                <a:cxn ang="0">
                  <a:pos x="wd2" y="hd2"/>
                </a:cxn>
                <a:cxn ang="5400000">
                  <a:pos x="wd2" y="hd2"/>
                </a:cxn>
                <a:cxn ang="10800000">
                  <a:pos x="wd2" y="hd2"/>
                </a:cxn>
                <a:cxn ang="16200000">
                  <a:pos x="wd2" y="hd2"/>
                </a:cxn>
              </a:cxnLst>
              <a:rect l="0" t="0" r="r" b="b"/>
              <a:pathLst>
                <a:path w="21600" h="21600" extrusionOk="0">
                  <a:moveTo>
                    <a:pt x="122" y="20687"/>
                  </a:moveTo>
                  <a:lnTo>
                    <a:pt x="2319" y="20687"/>
                  </a:lnTo>
                  <a:lnTo>
                    <a:pt x="2563" y="17949"/>
                  </a:lnTo>
                  <a:lnTo>
                    <a:pt x="3173" y="15820"/>
                  </a:lnTo>
                  <a:lnTo>
                    <a:pt x="4027" y="14603"/>
                  </a:lnTo>
                  <a:lnTo>
                    <a:pt x="5003" y="13994"/>
                  </a:lnTo>
                  <a:lnTo>
                    <a:pt x="6102" y="14603"/>
                  </a:lnTo>
                  <a:lnTo>
                    <a:pt x="6956" y="15820"/>
                  </a:lnTo>
                  <a:lnTo>
                    <a:pt x="7444" y="17949"/>
                  </a:lnTo>
                  <a:lnTo>
                    <a:pt x="7688" y="20687"/>
                  </a:lnTo>
                  <a:lnTo>
                    <a:pt x="7688" y="21600"/>
                  </a:lnTo>
                  <a:lnTo>
                    <a:pt x="14278" y="21600"/>
                  </a:lnTo>
                  <a:lnTo>
                    <a:pt x="14156" y="20992"/>
                  </a:lnTo>
                  <a:lnTo>
                    <a:pt x="14156" y="20687"/>
                  </a:lnTo>
                  <a:lnTo>
                    <a:pt x="14400" y="17949"/>
                  </a:lnTo>
                  <a:lnTo>
                    <a:pt x="15010" y="15820"/>
                  </a:lnTo>
                  <a:lnTo>
                    <a:pt x="15864" y="14603"/>
                  </a:lnTo>
                  <a:lnTo>
                    <a:pt x="16841" y="13994"/>
                  </a:lnTo>
                  <a:lnTo>
                    <a:pt x="18183" y="14907"/>
                  </a:lnTo>
                  <a:lnTo>
                    <a:pt x="19159" y="17341"/>
                  </a:lnTo>
                  <a:lnTo>
                    <a:pt x="19525" y="20687"/>
                  </a:lnTo>
                  <a:lnTo>
                    <a:pt x="21600" y="20687"/>
                  </a:lnTo>
                  <a:lnTo>
                    <a:pt x="21600" y="17341"/>
                  </a:lnTo>
                  <a:lnTo>
                    <a:pt x="21478" y="14299"/>
                  </a:lnTo>
                  <a:lnTo>
                    <a:pt x="21356" y="10952"/>
                  </a:lnTo>
                  <a:lnTo>
                    <a:pt x="20868" y="8518"/>
                  </a:lnTo>
                  <a:lnTo>
                    <a:pt x="20502" y="6997"/>
                  </a:lnTo>
                  <a:lnTo>
                    <a:pt x="20014" y="5476"/>
                  </a:lnTo>
                  <a:lnTo>
                    <a:pt x="19403" y="3346"/>
                  </a:lnTo>
                  <a:lnTo>
                    <a:pt x="18915" y="1825"/>
                  </a:lnTo>
                  <a:lnTo>
                    <a:pt x="18183" y="0"/>
                  </a:lnTo>
                  <a:lnTo>
                    <a:pt x="9519" y="0"/>
                  </a:lnTo>
                  <a:lnTo>
                    <a:pt x="9275" y="608"/>
                  </a:lnTo>
                  <a:lnTo>
                    <a:pt x="8664" y="1825"/>
                  </a:lnTo>
                  <a:lnTo>
                    <a:pt x="7810" y="3346"/>
                  </a:lnTo>
                  <a:lnTo>
                    <a:pt x="6956" y="5172"/>
                  </a:lnTo>
                  <a:lnTo>
                    <a:pt x="6346" y="6693"/>
                  </a:lnTo>
                  <a:lnTo>
                    <a:pt x="5736" y="7910"/>
                  </a:lnTo>
                  <a:lnTo>
                    <a:pt x="5614" y="8518"/>
                  </a:lnTo>
                  <a:lnTo>
                    <a:pt x="5125" y="8518"/>
                  </a:lnTo>
                  <a:lnTo>
                    <a:pt x="4149" y="8823"/>
                  </a:lnTo>
                  <a:lnTo>
                    <a:pt x="2929" y="9735"/>
                  </a:lnTo>
                  <a:lnTo>
                    <a:pt x="1586" y="10648"/>
                  </a:lnTo>
                  <a:lnTo>
                    <a:pt x="732" y="12169"/>
                  </a:lnTo>
                  <a:lnTo>
                    <a:pt x="244" y="14299"/>
                  </a:lnTo>
                  <a:lnTo>
                    <a:pt x="0" y="16428"/>
                  </a:lnTo>
                  <a:lnTo>
                    <a:pt x="0" y="18558"/>
                  </a:lnTo>
                  <a:lnTo>
                    <a:pt x="122" y="20079"/>
                  </a:lnTo>
                  <a:lnTo>
                    <a:pt x="122" y="2068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76" name="Shape 503"/>
            <p:cNvSpPr/>
            <p:nvPr/>
          </p:nvSpPr>
          <p:spPr>
            <a:xfrm flipH="1">
              <a:off x="423357" y="44579"/>
              <a:ext cx="363791" cy="1252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71" y="0"/>
                  </a:lnTo>
                  <a:lnTo>
                    <a:pt x="21600"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77" name="Shape 504"/>
            <p:cNvSpPr/>
            <p:nvPr/>
          </p:nvSpPr>
          <p:spPr>
            <a:xfrm flipH="1">
              <a:off x="97861" y="44579"/>
              <a:ext cx="278694" cy="1252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4567"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78" name="Shape 505"/>
            <p:cNvSpPr/>
            <p:nvPr/>
          </p:nvSpPr>
          <p:spPr>
            <a:xfrm flipH="1">
              <a:off x="772254" y="331159"/>
              <a:ext cx="216999" cy="21652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79" name="Shape 506"/>
            <p:cNvSpPr/>
            <p:nvPr/>
          </p:nvSpPr>
          <p:spPr>
            <a:xfrm flipH="1">
              <a:off x="144664" y="331159"/>
              <a:ext cx="214871" cy="21652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Usecase</a:t>
            </a:r>
            <a:r>
              <a:rPr lang="en-US" dirty="0" smtClean="0"/>
              <a:t> - Car Leasing Business Network with HLF Blockchain</a:t>
            </a:r>
            <a:endParaRPr lang="en-US" dirty="0"/>
          </a:p>
        </p:txBody>
      </p:sp>
      <p:sp>
        <p:nvSpPr>
          <p:cNvPr id="3" name="Shape 511"/>
          <p:cNvSpPr/>
          <p:nvPr/>
        </p:nvSpPr>
        <p:spPr>
          <a:xfrm>
            <a:off x="3063881" y="2506664"/>
            <a:ext cx="3292476" cy="1646237"/>
          </a:xfrm>
          <a:prstGeom prst="roundRect">
            <a:avLst>
              <a:gd name="adj" fmla="val 16280"/>
            </a:avLst>
          </a:prstGeom>
          <a:solidFill>
            <a:srgbClr val="D9E4F2"/>
          </a:solidFill>
          <a:ln>
            <a:solidFill>
              <a:srgbClr val="3C75BD"/>
            </a:solidFill>
          </a:ln>
          <a:effectLst>
            <a:outerShdw blurRad="38100" dist="23000" dir="5400000" rotWithShape="0">
              <a:srgbClr val="000000">
                <a:alpha val="35000"/>
              </a:srgbClr>
            </a:outerShdw>
          </a:effectLst>
        </p:spPr>
        <p:txBody>
          <a:bodyPr lIns="45719" rIns="45719"/>
          <a:lstStyle/>
          <a:p>
            <a:pPr algn="ctr">
              <a:defRPr sz="1400"/>
            </a:pPr>
            <a:endParaRPr/>
          </a:p>
        </p:txBody>
      </p:sp>
      <p:sp>
        <p:nvSpPr>
          <p:cNvPr id="4" name="Shape 512"/>
          <p:cNvSpPr/>
          <p:nvPr/>
        </p:nvSpPr>
        <p:spPr>
          <a:xfrm>
            <a:off x="2241550" y="1684337"/>
            <a:ext cx="5119688" cy="3382964"/>
          </a:xfrm>
          <a:prstGeom prst="ellipse">
            <a:avLst/>
          </a:prstGeom>
          <a:ln w="38100">
            <a:solidFill>
              <a:schemeClr val="accent1"/>
            </a:solidFill>
          </a:ln>
        </p:spPr>
        <p:txBody>
          <a:bodyPr lIns="45719" rIns="45719" anchor="ctr"/>
          <a:lstStyle/>
          <a:p>
            <a:pPr algn="ctr">
              <a:defRPr>
                <a:solidFill>
                  <a:srgbClr val="FFFFFF"/>
                </a:solidFill>
              </a:defRPr>
            </a:pPr>
            <a:endParaRPr/>
          </a:p>
        </p:txBody>
      </p:sp>
      <p:grpSp>
        <p:nvGrpSpPr>
          <p:cNvPr id="5" name="Group 515"/>
          <p:cNvGrpSpPr/>
          <p:nvPr/>
        </p:nvGrpSpPr>
        <p:grpSpPr>
          <a:xfrm>
            <a:off x="2689636" y="4518024"/>
            <a:ext cx="1371601" cy="914401"/>
            <a:chOff x="0" y="0"/>
            <a:chExt cx="1371600" cy="914400"/>
          </a:xfrm>
        </p:grpSpPr>
        <p:sp>
          <p:nvSpPr>
            <p:cNvPr id="6" name="Shape 513"/>
            <p:cNvSpPr/>
            <p:nvPr/>
          </p:nvSpPr>
          <p:spPr>
            <a:xfrm>
              <a:off x="0" y="0"/>
              <a:ext cx="1371600" cy="914400"/>
            </a:xfrm>
            <a:prstGeom prst="rect">
              <a:avLst/>
            </a:prstGeom>
            <a:solidFill>
              <a:srgbClr val="FFFFFF"/>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sz="1400"/>
              </a:pPr>
              <a:endParaRPr/>
            </a:p>
          </p:txBody>
        </p:sp>
        <p:sp>
          <p:nvSpPr>
            <p:cNvPr id="7" name="Shape 514"/>
            <p:cNvSpPr/>
            <p:nvPr/>
          </p:nvSpPr>
          <p:spPr>
            <a:xfrm>
              <a:off x="0" y="0"/>
              <a:ext cx="1371600" cy="269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ctr">
                <a:defRPr sz="1400"/>
              </a:lvl1pPr>
            </a:lstStyle>
            <a:p>
              <a:r>
                <a:t>node</a:t>
              </a:r>
            </a:p>
          </p:txBody>
        </p:sp>
      </p:grpSp>
      <p:grpSp>
        <p:nvGrpSpPr>
          <p:cNvPr id="8" name="Group 519"/>
          <p:cNvGrpSpPr/>
          <p:nvPr/>
        </p:nvGrpSpPr>
        <p:grpSpPr>
          <a:xfrm>
            <a:off x="2780122" y="4794251"/>
            <a:ext cx="382589" cy="596901"/>
            <a:chOff x="0" y="0"/>
            <a:chExt cx="382588" cy="596900"/>
          </a:xfrm>
        </p:grpSpPr>
        <p:sp>
          <p:nvSpPr>
            <p:cNvPr id="9" name="Shape 516"/>
            <p:cNvSpPr/>
            <p:nvPr/>
          </p:nvSpPr>
          <p:spPr>
            <a:xfrm>
              <a:off x="0" y="-1"/>
              <a:ext cx="382589" cy="596901"/>
            </a:xfrm>
            <a:custGeom>
              <a:avLst/>
              <a:gdLst/>
              <a:ahLst/>
              <a:cxnLst>
                <a:cxn ang="0">
                  <a:pos x="wd2" y="hd2"/>
                </a:cxn>
                <a:cxn ang="5400000">
                  <a:pos x="wd2" y="hd2"/>
                </a:cxn>
                <a:cxn ang="10800000">
                  <a:pos x="wd2" y="hd2"/>
                </a:cxn>
                <a:cxn ang="16200000">
                  <a:pos x="wd2" y="hd2"/>
                </a:cxn>
              </a:cxnLst>
              <a:rect l="0" t="0" r="r" b="b"/>
              <a:pathLst>
                <a:path w="21600" h="21600" extrusionOk="0">
                  <a:moveTo>
                    <a:pt x="7928" y="0"/>
                  </a:moveTo>
                  <a:lnTo>
                    <a:pt x="0" y="3153"/>
                  </a:lnTo>
                  <a:lnTo>
                    <a:pt x="0" y="20124"/>
                  </a:lnTo>
                  <a:lnTo>
                    <a:pt x="13672" y="21600"/>
                  </a:lnTo>
                  <a:lnTo>
                    <a:pt x="13672" y="4629"/>
                  </a:lnTo>
                  <a:lnTo>
                    <a:pt x="21600" y="1476"/>
                  </a:lnTo>
                  <a:lnTo>
                    <a:pt x="7928"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 name="Shape 517"/>
            <p:cNvSpPr/>
            <p:nvPr/>
          </p:nvSpPr>
          <p:spPr>
            <a:xfrm>
              <a:off x="105822" y="122345"/>
              <a:ext cx="20351" cy="4374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17"/>
                  </a:lnTo>
                  <a:lnTo>
                    <a:pt x="0" y="0"/>
                  </a:lnTo>
                  <a:lnTo>
                    <a:pt x="21600" y="183"/>
                  </a:lnTo>
                  <a:lnTo>
                    <a:pt x="21600" y="21600"/>
                  </a:lnTo>
                  <a:close/>
                </a:path>
              </a:pathLst>
            </a:custGeom>
            <a:solidFill>
              <a:srgbClr val="0055AA"/>
            </a:solidFill>
            <a:ln w="12700" cap="flat">
              <a:noFill/>
              <a:miter lim="400000"/>
            </a:ln>
            <a:effectLst/>
          </p:spPr>
          <p:txBody>
            <a:bodyPr wrap="square" lIns="45719" tIns="45719" rIns="45719" bIns="45719" numCol="1" anchor="t">
              <a:noAutofit/>
            </a:bodyPr>
            <a:lstStyle/>
            <a:p>
              <a:endParaRPr/>
            </a:p>
          </p:txBody>
        </p:sp>
        <p:sp>
          <p:nvSpPr>
            <p:cNvPr id="11" name="Shape 518"/>
            <p:cNvSpPr/>
            <p:nvPr/>
          </p:nvSpPr>
          <p:spPr>
            <a:xfrm>
              <a:off x="242170" y="40782"/>
              <a:ext cx="140419" cy="556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216"/>
                  </a:lnTo>
                  <a:lnTo>
                    <a:pt x="21600" y="0"/>
                  </a:lnTo>
                  <a:lnTo>
                    <a:pt x="0" y="3384"/>
                  </a:lnTo>
                  <a:lnTo>
                    <a:pt x="0" y="21600"/>
                  </a:lnTo>
                  <a:close/>
                </a:path>
              </a:pathLst>
            </a:custGeom>
            <a:solidFill>
              <a:srgbClr val="969696"/>
            </a:solidFill>
            <a:ln w="12700" cap="flat">
              <a:noFill/>
              <a:miter lim="400000"/>
            </a:ln>
            <a:effectLst/>
          </p:spPr>
          <p:txBody>
            <a:bodyPr wrap="square" lIns="45719" tIns="45719" rIns="45719" bIns="45719" numCol="1" anchor="t">
              <a:noAutofit/>
            </a:bodyPr>
            <a:lstStyle/>
            <a:p>
              <a:endParaRPr/>
            </a:p>
          </p:txBody>
        </p:sp>
      </p:grpSp>
      <p:grpSp>
        <p:nvGrpSpPr>
          <p:cNvPr id="12" name="Group 522"/>
          <p:cNvGrpSpPr/>
          <p:nvPr/>
        </p:nvGrpSpPr>
        <p:grpSpPr>
          <a:xfrm>
            <a:off x="6630994" y="1317625"/>
            <a:ext cx="1920876" cy="547688"/>
            <a:chOff x="0" y="0"/>
            <a:chExt cx="1920875" cy="547687"/>
          </a:xfrm>
        </p:grpSpPr>
        <p:sp>
          <p:nvSpPr>
            <p:cNvPr id="13" name="Shape 520"/>
            <p:cNvSpPr/>
            <p:nvPr/>
          </p:nvSpPr>
          <p:spPr>
            <a:xfrm>
              <a:off x="0" y="0"/>
              <a:ext cx="1920875" cy="547688"/>
            </a:xfrm>
            <a:prstGeom prst="roundRect">
              <a:avLst>
                <a:gd name="adj" fmla="val 23491"/>
              </a:avLst>
            </a:prstGeom>
            <a:solidFill>
              <a:srgbClr val="2A584C"/>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algn="ctr">
                <a:defRPr sz="1100">
                  <a:solidFill>
                    <a:srgbClr val="FFFFFF"/>
                  </a:solidFill>
                </a:defRPr>
              </a:pPr>
              <a:endParaRPr/>
            </a:p>
          </p:txBody>
        </p:sp>
        <p:sp>
          <p:nvSpPr>
            <p:cNvPr id="14" name="Shape 521"/>
            <p:cNvSpPr/>
            <p:nvPr/>
          </p:nvSpPr>
          <p:spPr>
            <a:xfrm>
              <a:off x="37682" y="129432"/>
              <a:ext cx="1845511" cy="2888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 Manufacturer</a:t>
              </a:r>
            </a:p>
          </p:txBody>
        </p:sp>
      </p:grpSp>
      <p:grpSp>
        <p:nvGrpSpPr>
          <p:cNvPr id="15" name="Group 525"/>
          <p:cNvGrpSpPr/>
          <p:nvPr/>
        </p:nvGrpSpPr>
        <p:grpSpPr>
          <a:xfrm>
            <a:off x="6996113" y="2598741"/>
            <a:ext cx="2011363" cy="547688"/>
            <a:chOff x="0" y="0"/>
            <a:chExt cx="2011361" cy="547687"/>
          </a:xfrm>
        </p:grpSpPr>
        <p:sp>
          <p:nvSpPr>
            <p:cNvPr id="16" name="Shape 523"/>
            <p:cNvSpPr/>
            <p:nvPr/>
          </p:nvSpPr>
          <p:spPr>
            <a:xfrm>
              <a:off x="0" y="0"/>
              <a:ext cx="2011362" cy="547688"/>
            </a:xfrm>
            <a:prstGeom prst="roundRect">
              <a:avLst>
                <a:gd name="adj" fmla="val 28621"/>
              </a:avLst>
            </a:prstGeom>
            <a:solidFill>
              <a:srgbClr val="0D892D"/>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algn="ctr"/>
              <a:endParaRPr/>
            </a:p>
          </p:txBody>
        </p:sp>
        <p:sp>
          <p:nvSpPr>
            <p:cNvPr id="17" name="Shape 524"/>
            <p:cNvSpPr/>
            <p:nvPr/>
          </p:nvSpPr>
          <p:spPr>
            <a:xfrm>
              <a:off x="45911" y="117147"/>
              <a:ext cx="1919539"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FFFFFF"/>
                  </a:solidFill>
                </a:defRPr>
              </a:lvl1pPr>
            </a:lstStyle>
            <a:p>
              <a:r>
                <a:t>2. Dealer</a:t>
              </a:r>
            </a:p>
          </p:txBody>
        </p:sp>
      </p:grpSp>
      <p:grpSp>
        <p:nvGrpSpPr>
          <p:cNvPr id="18" name="Group 528"/>
          <p:cNvGrpSpPr/>
          <p:nvPr/>
        </p:nvGrpSpPr>
        <p:grpSpPr>
          <a:xfrm>
            <a:off x="5439643" y="5553075"/>
            <a:ext cx="1868490" cy="635000"/>
            <a:chOff x="0" y="0"/>
            <a:chExt cx="1868488" cy="635000"/>
          </a:xfrm>
        </p:grpSpPr>
        <p:sp>
          <p:nvSpPr>
            <p:cNvPr id="19" name="Shape 526"/>
            <p:cNvSpPr/>
            <p:nvPr/>
          </p:nvSpPr>
          <p:spPr>
            <a:xfrm>
              <a:off x="0" y="0"/>
              <a:ext cx="1868489" cy="635000"/>
            </a:xfrm>
            <a:prstGeom prst="roundRect">
              <a:avLst>
                <a:gd name="adj" fmla="val 24169"/>
              </a:avLst>
            </a:prstGeom>
            <a:solidFill>
              <a:srgbClr val="322072"/>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algn="ctr"/>
              <a:endParaRPr/>
            </a:p>
          </p:txBody>
        </p:sp>
        <p:sp>
          <p:nvSpPr>
            <p:cNvPr id="20" name="Shape 527"/>
            <p:cNvSpPr/>
            <p:nvPr/>
          </p:nvSpPr>
          <p:spPr>
            <a:xfrm>
              <a:off x="44950" y="173088"/>
              <a:ext cx="1778588" cy="2888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 Leasing Company</a:t>
              </a:r>
            </a:p>
          </p:txBody>
        </p:sp>
      </p:grpSp>
      <p:grpSp>
        <p:nvGrpSpPr>
          <p:cNvPr id="21" name="Group 531"/>
          <p:cNvGrpSpPr/>
          <p:nvPr/>
        </p:nvGrpSpPr>
        <p:grpSpPr>
          <a:xfrm>
            <a:off x="2505492" y="5524503"/>
            <a:ext cx="1736726" cy="631826"/>
            <a:chOff x="0" y="0"/>
            <a:chExt cx="1736725" cy="631825"/>
          </a:xfrm>
        </p:grpSpPr>
        <p:sp>
          <p:nvSpPr>
            <p:cNvPr id="22" name="Shape 529"/>
            <p:cNvSpPr/>
            <p:nvPr/>
          </p:nvSpPr>
          <p:spPr>
            <a:xfrm>
              <a:off x="0" y="0"/>
              <a:ext cx="1736725" cy="631825"/>
            </a:xfrm>
            <a:prstGeom prst="roundRect">
              <a:avLst>
                <a:gd name="adj" fmla="val 23522"/>
              </a:avLst>
            </a:prstGeom>
            <a:solidFill>
              <a:srgbClr val="CB2377"/>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algn="ctr" defTabSz="1111250">
                <a:lnSpc>
                  <a:spcPct val="80000"/>
                </a:lnSpc>
                <a:spcBef>
                  <a:spcPts val="700"/>
                </a:spcBef>
              </a:pPr>
              <a:endParaRPr/>
            </a:p>
          </p:txBody>
        </p:sp>
        <p:sp>
          <p:nvSpPr>
            <p:cNvPr id="23" name="Shape 530"/>
            <p:cNvSpPr/>
            <p:nvPr/>
          </p:nvSpPr>
          <p:spPr>
            <a:xfrm>
              <a:off x="43529" y="159216"/>
              <a:ext cx="1649667"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1111250">
                <a:lnSpc>
                  <a:spcPct val="80000"/>
                </a:lnSpc>
                <a:spcBef>
                  <a:spcPts val="600"/>
                </a:spcBef>
                <a:defRPr sz="1600">
                  <a:solidFill>
                    <a:srgbClr val="FFFFFF"/>
                  </a:solidFill>
                </a:defRPr>
              </a:lvl1pPr>
            </a:lstStyle>
            <a:p>
              <a:r>
                <a:t>4. Lessee</a:t>
              </a:r>
            </a:p>
          </p:txBody>
        </p:sp>
      </p:grpSp>
      <p:grpSp>
        <p:nvGrpSpPr>
          <p:cNvPr id="24" name="Group 534"/>
          <p:cNvGrpSpPr/>
          <p:nvPr/>
        </p:nvGrpSpPr>
        <p:grpSpPr>
          <a:xfrm>
            <a:off x="777875" y="2598741"/>
            <a:ext cx="1828800" cy="547688"/>
            <a:chOff x="0" y="0"/>
            <a:chExt cx="1828800" cy="547687"/>
          </a:xfrm>
        </p:grpSpPr>
        <p:sp>
          <p:nvSpPr>
            <p:cNvPr id="25" name="Shape 532"/>
            <p:cNvSpPr/>
            <p:nvPr/>
          </p:nvSpPr>
          <p:spPr>
            <a:xfrm>
              <a:off x="0" y="0"/>
              <a:ext cx="1828800" cy="547688"/>
            </a:xfrm>
            <a:prstGeom prst="roundRect">
              <a:avLst>
                <a:gd name="adj" fmla="val 22440"/>
              </a:avLst>
            </a:prstGeom>
            <a:solidFill>
              <a:srgbClr val="E98211"/>
            </a:solidFill>
            <a:ln w="9525" cap="flat">
              <a:solidFill>
                <a:srgbClr val="7DCDF2"/>
              </a:solidFill>
              <a:prstDash val="solid"/>
              <a:round/>
            </a:ln>
            <a:effectLst>
              <a:outerShdw blurRad="38100" dist="23000" dir="5400000" rotWithShape="0">
                <a:srgbClr val="000000">
                  <a:alpha val="34998"/>
                </a:srgbClr>
              </a:outerShdw>
            </a:effectLst>
          </p:spPr>
          <p:txBody>
            <a:bodyPr wrap="square" lIns="45719" tIns="45719" rIns="45719" bIns="45719" numCol="1" anchor="ctr">
              <a:noAutofit/>
            </a:bodyPr>
            <a:lstStyle/>
            <a:p>
              <a:pPr algn="ctr" defTabSz="1111250">
                <a:lnSpc>
                  <a:spcPct val="90000"/>
                </a:lnSpc>
                <a:spcBef>
                  <a:spcPts val="700"/>
                </a:spcBef>
                <a:defRPr sz="1100">
                  <a:solidFill>
                    <a:srgbClr val="FFFFFF"/>
                  </a:solidFill>
                </a:defRPr>
              </a:pPr>
              <a:endParaRPr/>
            </a:p>
          </p:txBody>
        </p:sp>
        <p:sp>
          <p:nvSpPr>
            <p:cNvPr id="26" name="Shape 533"/>
            <p:cNvSpPr/>
            <p:nvPr/>
          </p:nvSpPr>
          <p:spPr>
            <a:xfrm>
              <a:off x="35995" y="129431"/>
              <a:ext cx="1756810" cy="2888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1111250">
                <a:lnSpc>
                  <a:spcPct val="90000"/>
                </a:lnSpc>
                <a:spcBef>
                  <a:spcPts val="500"/>
                </a:spcBef>
                <a:defRPr sz="1400">
                  <a:solidFill>
                    <a:srgbClr val="FFFFFF"/>
                  </a:solidFill>
                </a:defRPr>
              </a:lvl1pPr>
            </a:lstStyle>
            <a:p>
              <a:r>
                <a:t>5. Scrap Merchant</a:t>
              </a:r>
            </a:p>
          </p:txBody>
        </p:sp>
      </p:grpSp>
      <p:grpSp>
        <p:nvGrpSpPr>
          <p:cNvPr id="27" name="Group 537"/>
          <p:cNvGrpSpPr/>
          <p:nvPr/>
        </p:nvGrpSpPr>
        <p:grpSpPr>
          <a:xfrm>
            <a:off x="1692281" y="1227140"/>
            <a:ext cx="1304926" cy="930719"/>
            <a:chOff x="0" y="0"/>
            <a:chExt cx="1304925" cy="930718"/>
          </a:xfrm>
        </p:grpSpPr>
        <p:pic>
          <p:nvPicPr>
            <p:cNvPr id="28" name="image14.png"/>
            <p:cNvPicPr>
              <a:picLocks noChangeAspect="1"/>
            </p:cNvPicPr>
            <p:nvPr/>
          </p:nvPicPr>
          <p:blipFill>
            <a:blip r:embed="rId2" cstate="print">
              <a:extLst/>
            </a:blip>
            <a:stretch>
              <a:fillRect/>
            </a:stretch>
          </p:blipFill>
          <p:spPr>
            <a:xfrm>
              <a:off x="267211" y="0"/>
              <a:ext cx="665715" cy="678904"/>
            </a:xfrm>
            <a:prstGeom prst="rect">
              <a:avLst/>
            </a:prstGeom>
            <a:ln w="12700" cap="flat">
              <a:noFill/>
              <a:miter lim="400000"/>
            </a:ln>
            <a:effectLst/>
          </p:spPr>
        </p:pic>
        <p:sp>
          <p:nvSpPr>
            <p:cNvPr id="29" name="Shape 536"/>
            <p:cNvSpPr/>
            <p:nvPr/>
          </p:nvSpPr>
          <p:spPr>
            <a:xfrm>
              <a:off x="0" y="617325"/>
              <a:ext cx="1304925" cy="3133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lvl1pPr>
            </a:lstStyle>
            <a:p>
              <a:r>
                <a:t>Regulator</a:t>
              </a:r>
            </a:p>
          </p:txBody>
        </p:sp>
      </p:grpSp>
      <p:sp>
        <p:nvSpPr>
          <p:cNvPr id="30" name="Shape 538"/>
          <p:cNvSpPr/>
          <p:nvPr/>
        </p:nvSpPr>
        <p:spPr>
          <a:xfrm>
            <a:off x="3154363" y="2493118"/>
            <a:ext cx="1555751" cy="26425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200"/>
            </a:lvl1pPr>
          </a:lstStyle>
          <a:p>
            <a:r>
              <a:t>Shared Ledger</a:t>
            </a:r>
          </a:p>
        </p:txBody>
      </p:sp>
      <p:sp>
        <p:nvSpPr>
          <p:cNvPr id="31" name="Shape 539"/>
          <p:cNvSpPr/>
          <p:nvPr/>
        </p:nvSpPr>
        <p:spPr>
          <a:xfrm>
            <a:off x="4802194" y="2493118"/>
            <a:ext cx="1279526" cy="26425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1200"/>
            </a:pPr>
            <a:r>
              <a:t>Smart Contracts</a:t>
            </a:r>
          </a:p>
        </p:txBody>
      </p:sp>
      <p:grpSp>
        <p:nvGrpSpPr>
          <p:cNvPr id="32" name="Group 542"/>
          <p:cNvGrpSpPr/>
          <p:nvPr/>
        </p:nvGrpSpPr>
        <p:grpSpPr>
          <a:xfrm>
            <a:off x="5622206" y="4546599"/>
            <a:ext cx="1371601" cy="914401"/>
            <a:chOff x="0" y="0"/>
            <a:chExt cx="1371600" cy="914400"/>
          </a:xfrm>
        </p:grpSpPr>
        <p:sp>
          <p:nvSpPr>
            <p:cNvPr id="33" name="Shape 540"/>
            <p:cNvSpPr/>
            <p:nvPr/>
          </p:nvSpPr>
          <p:spPr>
            <a:xfrm>
              <a:off x="0" y="0"/>
              <a:ext cx="1371600" cy="914400"/>
            </a:xfrm>
            <a:prstGeom prst="rect">
              <a:avLst/>
            </a:prstGeom>
            <a:solidFill>
              <a:srgbClr val="FFFFFF"/>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sz="1400"/>
              </a:pPr>
              <a:endParaRPr/>
            </a:p>
          </p:txBody>
        </p:sp>
        <p:sp>
          <p:nvSpPr>
            <p:cNvPr id="34" name="Shape 541"/>
            <p:cNvSpPr/>
            <p:nvPr/>
          </p:nvSpPr>
          <p:spPr>
            <a:xfrm>
              <a:off x="0" y="0"/>
              <a:ext cx="1371600" cy="269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ctr">
                <a:defRPr sz="1400"/>
              </a:lvl1pPr>
            </a:lstStyle>
            <a:p>
              <a:r>
                <a:t>node</a:t>
              </a:r>
            </a:p>
          </p:txBody>
        </p:sp>
      </p:grpSp>
      <p:grpSp>
        <p:nvGrpSpPr>
          <p:cNvPr id="35" name="Group 546"/>
          <p:cNvGrpSpPr/>
          <p:nvPr/>
        </p:nvGrpSpPr>
        <p:grpSpPr>
          <a:xfrm>
            <a:off x="6536613" y="4822826"/>
            <a:ext cx="382588" cy="596901"/>
            <a:chOff x="0" y="0"/>
            <a:chExt cx="382587" cy="596900"/>
          </a:xfrm>
        </p:grpSpPr>
        <p:sp>
          <p:nvSpPr>
            <p:cNvPr id="36" name="Shape 543"/>
            <p:cNvSpPr/>
            <p:nvPr/>
          </p:nvSpPr>
          <p:spPr>
            <a:xfrm>
              <a:off x="-1" y="-1"/>
              <a:ext cx="382589" cy="596901"/>
            </a:xfrm>
            <a:custGeom>
              <a:avLst/>
              <a:gdLst/>
              <a:ahLst/>
              <a:cxnLst>
                <a:cxn ang="0">
                  <a:pos x="wd2" y="hd2"/>
                </a:cxn>
                <a:cxn ang="5400000">
                  <a:pos x="wd2" y="hd2"/>
                </a:cxn>
                <a:cxn ang="10800000">
                  <a:pos x="wd2" y="hd2"/>
                </a:cxn>
                <a:cxn ang="16200000">
                  <a:pos x="wd2" y="hd2"/>
                </a:cxn>
              </a:cxnLst>
              <a:rect l="0" t="0" r="r" b="b"/>
              <a:pathLst>
                <a:path w="21600" h="21600" extrusionOk="0">
                  <a:moveTo>
                    <a:pt x="7928" y="0"/>
                  </a:moveTo>
                  <a:lnTo>
                    <a:pt x="0" y="3153"/>
                  </a:lnTo>
                  <a:lnTo>
                    <a:pt x="0" y="20124"/>
                  </a:lnTo>
                  <a:lnTo>
                    <a:pt x="13672" y="21600"/>
                  </a:lnTo>
                  <a:lnTo>
                    <a:pt x="13672" y="4629"/>
                  </a:lnTo>
                  <a:lnTo>
                    <a:pt x="21600" y="1476"/>
                  </a:lnTo>
                  <a:lnTo>
                    <a:pt x="7928"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 name="Shape 544"/>
            <p:cNvSpPr/>
            <p:nvPr/>
          </p:nvSpPr>
          <p:spPr>
            <a:xfrm>
              <a:off x="105821" y="122345"/>
              <a:ext cx="20352" cy="4374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17"/>
                  </a:lnTo>
                  <a:lnTo>
                    <a:pt x="0" y="0"/>
                  </a:lnTo>
                  <a:lnTo>
                    <a:pt x="21600" y="183"/>
                  </a:lnTo>
                  <a:lnTo>
                    <a:pt x="21600" y="21600"/>
                  </a:lnTo>
                  <a:close/>
                </a:path>
              </a:pathLst>
            </a:custGeom>
            <a:solidFill>
              <a:srgbClr val="0055AA"/>
            </a:solidFill>
            <a:ln w="12700" cap="flat">
              <a:noFill/>
              <a:miter lim="400000"/>
            </a:ln>
            <a:effectLst/>
          </p:spPr>
          <p:txBody>
            <a:bodyPr wrap="square" lIns="45719" tIns="45719" rIns="45719" bIns="45719" numCol="1" anchor="t">
              <a:noAutofit/>
            </a:bodyPr>
            <a:lstStyle/>
            <a:p>
              <a:endParaRPr/>
            </a:p>
          </p:txBody>
        </p:sp>
        <p:sp>
          <p:nvSpPr>
            <p:cNvPr id="38" name="Shape 545"/>
            <p:cNvSpPr/>
            <p:nvPr/>
          </p:nvSpPr>
          <p:spPr>
            <a:xfrm>
              <a:off x="242169" y="40782"/>
              <a:ext cx="140418" cy="556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216"/>
                  </a:lnTo>
                  <a:lnTo>
                    <a:pt x="21600" y="0"/>
                  </a:lnTo>
                  <a:lnTo>
                    <a:pt x="0" y="3384"/>
                  </a:lnTo>
                  <a:lnTo>
                    <a:pt x="0" y="21600"/>
                  </a:lnTo>
                  <a:close/>
                </a:path>
              </a:pathLst>
            </a:custGeom>
            <a:solidFill>
              <a:srgbClr val="969696"/>
            </a:solidFill>
            <a:ln w="12700" cap="flat">
              <a:noFill/>
              <a:miter lim="400000"/>
            </a:ln>
            <a:effectLst/>
          </p:spPr>
          <p:txBody>
            <a:bodyPr wrap="square" lIns="45719" tIns="45719" rIns="45719" bIns="45719" numCol="1" anchor="t">
              <a:noAutofit/>
            </a:bodyPr>
            <a:lstStyle/>
            <a:p>
              <a:endParaRPr/>
            </a:p>
          </p:txBody>
        </p:sp>
      </p:grpSp>
      <p:sp>
        <p:nvSpPr>
          <p:cNvPr id="39" name="Shape 547"/>
          <p:cNvSpPr/>
          <p:nvPr/>
        </p:nvSpPr>
        <p:spPr>
          <a:xfrm flipH="1" flipV="1">
            <a:off x="5167312" y="4152903"/>
            <a:ext cx="457201" cy="731840"/>
          </a:xfrm>
          <a:prstGeom prst="line">
            <a:avLst/>
          </a:prstGeom>
          <a:ln w="25400">
            <a:solidFill>
              <a:schemeClr val="accent1"/>
            </a:solidFill>
            <a:prstDash val="dash"/>
          </a:ln>
        </p:spPr>
        <p:txBody>
          <a:bodyPr lIns="45719" rIns="45719"/>
          <a:lstStyle/>
          <a:p>
            <a:endParaRPr/>
          </a:p>
        </p:txBody>
      </p:sp>
      <p:grpSp>
        <p:nvGrpSpPr>
          <p:cNvPr id="40" name="Group 550"/>
          <p:cNvGrpSpPr/>
          <p:nvPr/>
        </p:nvGrpSpPr>
        <p:grpSpPr>
          <a:xfrm>
            <a:off x="6996113" y="3238499"/>
            <a:ext cx="1371601" cy="914401"/>
            <a:chOff x="0" y="0"/>
            <a:chExt cx="1371600" cy="914400"/>
          </a:xfrm>
        </p:grpSpPr>
        <p:sp>
          <p:nvSpPr>
            <p:cNvPr id="41" name="Shape 548"/>
            <p:cNvSpPr/>
            <p:nvPr/>
          </p:nvSpPr>
          <p:spPr>
            <a:xfrm>
              <a:off x="0" y="0"/>
              <a:ext cx="1371600" cy="914400"/>
            </a:xfrm>
            <a:prstGeom prst="rect">
              <a:avLst/>
            </a:prstGeom>
            <a:solidFill>
              <a:srgbClr val="FFFFFF"/>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sz="1400"/>
              </a:pPr>
              <a:endParaRPr/>
            </a:p>
          </p:txBody>
        </p:sp>
        <p:sp>
          <p:nvSpPr>
            <p:cNvPr id="42" name="Shape 549"/>
            <p:cNvSpPr/>
            <p:nvPr/>
          </p:nvSpPr>
          <p:spPr>
            <a:xfrm>
              <a:off x="0" y="0"/>
              <a:ext cx="1371600" cy="269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ctr">
                <a:defRPr sz="1400"/>
              </a:lvl1pPr>
            </a:lstStyle>
            <a:p>
              <a:r>
                <a:t>node</a:t>
              </a:r>
            </a:p>
          </p:txBody>
        </p:sp>
      </p:grpSp>
      <p:grpSp>
        <p:nvGrpSpPr>
          <p:cNvPr id="43" name="Group 554"/>
          <p:cNvGrpSpPr/>
          <p:nvPr/>
        </p:nvGrpSpPr>
        <p:grpSpPr>
          <a:xfrm>
            <a:off x="7894643" y="3513139"/>
            <a:ext cx="382588" cy="596901"/>
            <a:chOff x="0" y="0"/>
            <a:chExt cx="382587" cy="596900"/>
          </a:xfrm>
        </p:grpSpPr>
        <p:sp>
          <p:nvSpPr>
            <p:cNvPr id="44" name="Shape 551"/>
            <p:cNvSpPr/>
            <p:nvPr/>
          </p:nvSpPr>
          <p:spPr>
            <a:xfrm>
              <a:off x="-1" y="-1"/>
              <a:ext cx="382589" cy="596901"/>
            </a:xfrm>
            <a:custGeom>
              <a:avLst/>
              <a:gdLst/>
              <a:ahLst/>
              <a:cxnLst>
                <a:cxn ang="0">
                  <a:pos x="wd2" y="hd2"/>
                </a:cxn>
                <a:cxn ang="5400000">
                  <a:pos x="wd2" y="hd2"/>
                </a:cxn>
                <a:cxn ang="10800000">
                  <a:pos x="wd2" y="hd2"/>
                </a:cxn>
                <a:cxn ang="16200000">
                  <a:pos x="wd2" y="hd2"/>
                </a:cxn>
              </a:cxnLst>
              <a:rect l="0" t="0" r="r" b="b"/>
              <a:pathLst>
                <a:path w="21600" h="21600" extrusionOk="0">
                  <a:moveTo>
                    <a:pt x="7928" y="0"/>
                  </a:moveTo>
                  <a:lnTo>
                    <a:pt x="0" y="3153"/>
                  </a:lnTo>
                  <a:lnTo>
                    <a:pt x="0" y="20124"/>
                  </a:lnTo>
                  <a:lnTo>
                    <a:pt x="13672" y="21600"/>
                  </a:lnTo>
                  <a:lnTo>
                    <a:pt x="13672" y="4629"/>
                  </a:lnTo>
                  <a:lnTo>
                    <a:pt x="21600" y="1476"/>
                  </a:lnTo>
                  <a:lnTo>
                    <a:pt x="7928"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5" name="Shape 552"/>
            <p:cNvSpPr/>
            <p:nvPr/>
          </p:nvSpPr>
          <p:spPr>
            <a:xfrm>
              <a:off x="105821" y="122345"/>
              <a:ext cx="20352" cy="4374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17"/>
                  </a:lnTo>
                  <a:lnTo>
                    <a:pt x="0" y="0"/>
                  </a:lnTo>
                  <a:lnTo>
                    <a:pt x="21600" y="183"/>
                  </a:lnTo>
                  <a:lnTo>
                    <a:pt x="21600" y="21600"/>
                  </a:lnTo>
                  <a:close/>
                </a:path>
              </a:pathLst>
            </a:custGeom>
            <a:solidFill>
              <a:srgbClr val="0055AA"/>
            </a:solidFill>
            <a:ln w="12700" cap="flat">
              <a:noFill/>
              <a:miter lim="400000"/>
            </a:ln>
            <a:effectLst/>
          </p:spPr>
          <p:txBody>
            <a:bodyPr wrap="square" lIns="45719" tIns="45719" rIns="45719" bIns="45719" numCol="1" anchor="t">
              <a:noAutofit/>
            </a:bodyPr>
            <a:lstStyle/>
            <a:p>
              <a:endParaRPr/>
            </a:p>
          </p:txBody>
        </p:sp>
        <p:sp>
          <p:nvSpPr>
            <p:cNvPr id="46" name="Shape 553"/>
            <p:cNvSpPr/>
            <p:nvPr/>
          </p:nvSpPr>
          <p:spPr>
            <a:xfrm>
              <a:off x="242169" y="40782"/>
              <a:ext cx="140418" cy="556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216"/>
                  </a:lnTo>
                  <a:lnTo>
                    <a:pt x="21600" y="0"/>
                  </a:lnTo>
                  <a:lnTo>
                    <a:pt x="0" y="3384"/>
                  </a:lnTo>
                  <a:lnTo>
                    <a:pt x="0" y="21600"/>
                  </a:lnTo>
                  <a:close/>
                </a:path>
              </a:pathLst>
            </a:custGeom>
            <a:solidFill>
              <a:srgbClr val="969696"/>
            </a:solidFill>
            <a:ln w="12700" cap="flat">
              <a:noFill/>
              <a:miter lim="400000"/>
            </a:ln>
            <a:effectLst/>
          </p:spPr>
          <p:txBody>
            <a:bodyPr wrap="square" lIns="45719" tIns="45719" rIns="45719" bIns="45719" numCol="1" anchor="t">
              <a:noAutofit/>
            </a:bodyPr>
            <a:lstStyle/>
            <a:p>
              <a:endParaRPr/>
            </a:p>
          </p:txBody>
        </p:sp>
      </p:grpSp>
      <p:sp>
        <p:nvSpPr>
          <p:cNvPr id="47" name="Shape 555"/>
          <p:cNvSpPr/>
          <p:nvPr/>
        </p:nvSpPr>
        <p:spPr>
          <a:xfrm flipH="1" flipV="1">
            <a:off x="6356350" y="3787776"/>
            <a:ext cx="731839" cy="15876"/>
          </a:xfrm>
          <a:prstGeom prst="line">
            <a:avLst/>
          </a:prstGeom>
          <a:ln w="25400">
            <a:solidFill>
              <a:schemeClr val="accent1"/>
            </a:solidFill>
            <a:prstDash val="dash"/>
          </a:ln>
        </p:spPr>
        <p:txBody>
          <a:bodyPr lIns="45719" rIns="45719"/>
          <a:lstStyle/>
          <a:p>
            <a:endParaRPr/>
          </a:p>
        </p:txBody>
      </p:sp>
      <p:sp>
        <p:nvSpPr>
          <p:cNvPr id="48" name="Shape 556"/>
          <p:cNvSpPr/>
          <p:nvPr/>
        </p:nvSpPr>
        <p:spPr>
          <a:xfrm flipV="1">
            <a:off x="3887787" y="4152903"/>
            <a:ext cx="457201" cy="731840"/>
          </a:xfrm>
          <a:prstGeom prst="line">
            <a:avLst/>
          </a:prstGeom>
          <a:ln w="25400">
            <a:solidFill>
              <a:schemeClr val="accent1"/>
            </a:solidFill>
            <a:prstDash val="dash"/>
          </a:ln>
        </p:spPr>
        <p:txBody>
          <a:bodyPr lIns="45719" rIns="45719"/>
          <a:lstStyle/>
          <a:p>
            <a:endParaRPr/>
          </a:p>
        </p:txBody>
      </p:sp>
      <p:grpSp>
        <p:nvGrpSpPr>
          <p:cNvPr id="49" name="Group 559"/>
          <p:cNvGrpSpPr/>
          <p:nvPr/>
        </p:nvGrpSpPr>
        <p:grpSpPr>
          <a:xfrm>
            <a:off x="1235075" y="3238499"/>
            <a:ext cx="1371600" cy="914401"/>
            <a:chOff x="0" y="0"/>
            <a:chExt cx="1371600" cy="914400"/>
          </a:xfrm>
        </p:grpSpPr>
        <p:sp>
          <p:nvSpPr>
            <p:cNvPr id="50" name="Shape 557"/>
            <p:cNvSpPr/>
            <p:nvPr/>
          </p:nvSpPr>
          <p:spPr>
            <a:xfrm>
              <a:off x="0" y="0"/>
              <a:ext cx="1371600" cy="914400"/>
            </a:xfrm>
            <a:prstGeom prst="rect">
              <a:avLst/>
            </a:prstGeom>
            <a:solidFill>
              <a:srgbClr val="FFFFFF"/>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sz="1400"/>
              </a:pPr>
              <a:endParaRPr/>
            </a:p>
          </p:txBody>
        </p:sp>
        <p:sp>
          <p:nvSpPr>
            <p:cNvPr id="51" name="Shape 558"/>
            <p:cNvSpPr/>
            <p:nvPr/>
          </p:nvSpPr>
          <p:spPr>
            <a:xfrm>
              <a:off x="0" y="0"/>
              <a:ext cx="1371600" cy="269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ctr">
                <a:defRPr sz="1400"/>
              </a:lvl1pPr>
            </a:lstStyle>
            <a:p>
              <a:r>
                <a:t>node</a:t>
              </a:r>
            </a:p>
          </p:txBody>
        </p:sp>
      </p:grpSp>
      <p:grpSp>
        <p:nvGrpSpPr>
          <p:cNvPr id="52" name="Group 563"/>
          <p:cNvGrpSpPr/>
          <p:nvPr/>
        </p:nvGrpSpPr>
        <p:grpSpPr>
          <a:xfrm>
            <a:off x="1325566" y="3513139"/>
            <a:ext cx="382588" cy="596901"/>
            <a:chOff x="0" y="0"/>
            <a:chExt cx="382587" cy="596900"/>
          </a:xfrm>
        </p:grpSpPr>
        <p:sp>
          <p:nvSpPr>
            <p:cNvPr id="53" name="Shape 560"/>
            <p:cNvSpPr/>
            <p:nvPr/>
          </p:nvSpPr>
          <p:spPr>
            <a:xfrm>
              <a:off x="-1" y="-1"/>
              <a:ext cx="382589" cy="596901"/>
            </a:xfrm>
            <a:custGeom>
              <a:avLst/>
              <a:gdLst/>
              <a:ahLst/>
              <a:cxnLst>
                <a:cxn ang="0">
                  <a:pos x="wd2" y="hd2"/>
                </a:cxn>
                <a:cxn ang="5400000">
                  <a:pos x="wd2" y="hd2"/>
                </a:cxn>
                <a:cxn ang="10800000">
                  <a:pos x="wd2" y="hd2"/>
                </a:cxn>
                <a:cxn ang="16200000">
                  <a:pos x="wd2" y="hd2"/>
                </a:cxn>
              </a:cxnLst>
              <a:rect l="0" t="0" r="r" b="b"/>
              <a:pathLst>
                <a:path w="21600" h="21600" extrusionOk="0">
                  <a:moveTo>
                    <a:pt x="7928" y="0"/>
                  </a:moveTo>
                  <a:lnTo>
                    <a:pt x="0" y="3153"/>
                  </a:lnTo>
                  <a:lnTo>
                    <a:pt x="0" y="20124"/>
                  </a:lnTo>
                  <a:lnTo>
                    <a:pt x="13672" y="21600"/>
                  </a:lnTo>
                  <a:lnTo>
                    <a:pt x="13672" y="4629"/>
                  </a:lnTo>
                  <a:lnTo>
                    <a:pt x="21600" y="1476"/>
                  </a:lnTo>
                  <a:lnTo>
                    <a:pt x="7928"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54" name="Shape 561"/>
            <p:cNvSpPr/>
            <p:nvPr/>
          </p:nvSpPr>
          <p:spPr>
            <a:xfrm>
              <a:off x="105821" y="122345"/>
              <a:ext cx="20352" cy="4374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17"/>
                  </a:lnTo>
                  <a:lnTo>
                    <a:pt x="0" y="0"/>
                  </a:lnTo>
                  <a:lnTo>
                    <a:pt x="21600" y="183"/>
                  </a:lnTo>
                  <a:lnTo>
                    <a:pt x="21600" y="21600"/>
                  </a:lnTo>
                  <a:close/>
                </a:path>
              </a:pathLst>
            </a:custGeom>
            <a:solidFill>
              <a:srgbClr val="0055AA"/>
            </a:solidFill>
            <a:ln w="12700" cap="flat">
              <a:noFill/>
              <a:miter lim="400000"/>
            </a:ln>
            <a:effectLst/>
          </p:spPr>
          <p:txBody>
            <a:bodyPr wrap="square" lIns="45719" tIns="45719" rIns="45719" bIns="45719" numCol="1" anchor="t">
              <a:noAutofit/>
            </a:bodyPr>
            <a:lstStyle/>
            <a:p>
              <a:endParaRPr/>
            </a:p>
          </p:txBody>
        </p:sp>
        <p:sp>
          <p:nvSpPr>
            <p:cNvPr id="55" name="Shape 562"/>
            <p:cNvSpPr/>
            <p:nvPr/>
          </p:nvSpPr>
          <p:spPr>
            <a:xfrm>
              <a:off x="242169" y="40782"/>
              <a:ext cx="140418" cy="556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216"/>
                  </a:lnTo>
                  <a:lnTo>
                    <a:pt x="21600" y="0"/>
                  </a:lnTo>
                  <a:lnTo>
                    <a:pt x="0" y="3384"/>
                  </a:lnTo>
                  <a:lnTo>
                    <a:pt x="0" y="21600"/>
                  </a:lnTo>
                  <a:close/>
                </a:path>
              </a:pathLst>
            </a:custGeom>
            <a:solidFill>
              <a:srgbClr val="969696"/>
            </a:solidFill>
            <a:ln w="12700" cap="flat">
              <a:noFill/>
              <a:miter lim="400000"/>
            </a:ln>
            <a:effectLst/>
          </p:spPr>
          <p:txBody>
            <a:bodyPr wrap="square" lIns="45719" tIns="45719" rIns="45719" bIns="45719" numCol="1" anchor="t">
              <a:noAutofit/>
            </a:bodyPr>
            <a:lstStyle/>
            <a:p>
              <a:endParaRPr/>
            </a:p>
          </p:txBody>
        </p:sp>
      </p:grpSp>
      <p:sp>
        <p:nvSpPr>
          <p:cNvPr id="56" name="Shape 564"/>
          <p:cNvSpPr/>
          <p:nvPr/>
        </p:nvSpPr>
        <p:spPr>
          <a:xfrm flipH="1">
            <a:off x="2514605" y="3787776"/>
            <a:ext cx="549276" cy="15876"/>
          </a:xfrm>
          <a:prstGeom prst="line">
            <a:avLst/>
          </a:prstGeom>
          <a:ln w="25400">
            <a:solidFill>
              <a:schemeClr val="accent1"/>
            </a:solidFill>
            <a:prstDash val="dash"/>
          </a:ln>
        </p:spPr>
        <p:txBody>
          <a:bodyPr lIns="45719" rIns="45719"/>
          <a:lstStyle/>
          <a:p>
            <a:endParaRPr/>
          </a:p>
        </p:txBody>
      </p:sp>
      <p:grpSp>
        <p:nvGrpSpPr>
          <p:cNvPr id="57" name="Group 567"/>
          <p:cNvGrpSpPr/>
          <p:nvPr/>
        </p:nvGrpSpPr>
        <p:grpSpPr>
          <a:xfrm>
            <a:off x="2973388" y="1317624"/>
            <a:ext cx="1371601" cy="914401"/>
            <a:chOff x="0" y="0"/>
            <a:chExt cx="1371600" cy="914400"/>
          </a:xfrm>
        </p:grpSpPr>
        <p:sp>
          <p:nvSpPr>
            <p:cNvPr id="58" name="Shape 565"/>
            <p:cNvSpPr/>
            <p:nvPr/>
          </p:nvSpPr>
          <p:spPr>
            <a:xfrm>
              <a:off x="0" y="0"/>
              <a:ext cx="1371600" cy="914400"/>
            </a:xfrm>
            <a:prstGeom prst="rect">
              <a:avLst/>
            </a:prstGeom>
            <a:solidFill>
              <a:srgbClr val="FFFFFF"/>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sz="1400"/>
              </a:pPr>
              <a:endParaRPr/>
            </a:p>
          </p:txBody>
        </p:sp>
        <p:sp>
          <p:nvSpPr>
            <p:cNvPr id="59" name="Shape 566"/>
            <p:cNvSpPr/>
            <p:nvPr/>
          </p:nvSpPr>
          <p:spPr>
            <a:xfrm>
              <a:off x="0" y="0"/>
              <a:ext cx="1371600" cy="269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ctr">
                <a:defRPr sz="1400"/>
              </a:lvl1pPr>
            </a:lstStyle>
            <a:p>
              <a:r>
                <a:t>node</a:t>
              </a:r>
            </a:p>
          </p:txBody>
        </p:sp>
      </p:grpSp>
      <p:grpSp>
        <p:nvGrpSpPr>
          <p:cNvPr id="60" name="Group 571"/>
          <p:cNvGrpSpPr/>
          <p:nvPr/>
        </p:nvGrpSpPr>
        <p:grpSpPr>
          <a:xfrm>
            <a:off x="3063875" y="1593850"/>
            <a:ext cx="382589" cy="596901"/>
            <a:chOff x="0" y="0"/>
            <a:chExt cx="382588" cy="596900"/>
          </a:xfrm>
        </p:grpSpPr>
        <p:sp>
          <p:nvSpPr>
            <p:cNvPr id="61" name="Shape 568"/>
            <p:cNvSpPr/>
            <p:nvPr/>
          </p:nvSpPr>
          <p:spPr>
            <a:xfrm>
              <a:off x="0" y="-1"/>
              <a:ext cx="382589" cy="596901"/>
            </a:xfrm>
            <a:custGeom>
              <a:avLst/>
              <a:gdLst/>
              <a:ahLst/>
              <a:cxnLst>
                <a:cxn ang="0">
                  <a:pos x="wd2" y="hd2"/>
                </a:cxn>
                <a:cxn ang="5400000">
                  <a:pos x="wd2" y="hd2"/>
                </a:cxn>
                <a:cxn ang="10800000">
                  <a:pos x="wd2" y="hd2"/>
                </a:cxn>
                <a:cxn ang="16200000">
                  <a:pos x="wd2" y="hd2"/>
                </a:cxn>
              </a:cxnLst>
              <a:rect l="0" t="0" r="r" b="b"/>
              <a:pathLst>
                <a:path w="21600" h="21600" extrusionOk="0">
                  <a:moveTo>
                    <a:pt x="7928" y="0"/>
                  </a:moveTo>
                  <a:lnTo>
                    <a:pt x="0" y="3153"/>
                  </a:lnTo>
                  <a:lnTo>
                    <a:pt x="0" y="20124"/>
                  </a:lnTo>
                  <a:lnTo>
                    <a:pt x="13672" y="21600"/>
                  </a:lnTo>
                  <a:lnTo>
                    <a:pt x="13672" y="4629"/>
                  </a:lnTo>
                  <a:lnTo>
                    <a:pt x="21600" y="1476"/>
                  </a:lnTo>
                  <a:lnTo>
                    <a:pt x="7928"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2" name="Shape 569"/>
            <p:cNvSpPr/>
            <p:nvPr/>
          </p:nvSpPr>
          <p:spPr>
            <a:xfrm>
              <a:off x="105822" y="122345"/>
              <a:ext cx="20351" cy="4374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17"/>
                  </a:lnTo>
                  <a:lnTo>
                    <a:pt x="0" y="0"/>
                  </a:lnTo>
                  <a:lnTo>
                    <a:pt x="21600" y="183"/>
                  </a:lnTo>
                  <a:lnTo>
                    <a:pt x="21600" y="21600"/>
                  </a:lnTo>
                  <a:close/>
                </a:path>
              </a:pathLst>
            </a:custGeom>
            <a:solidFill>
              <a:srgbClr val="0055AA"/>
            </a:solidFill>
            <a:ln w="12700" cap="flat">
              <a:noFill/>
              <a:miter lim="400000"/>
            </a:ln>
            <a:effectLst/>
          </p:spPr>
          <p:txBody>
            <a:bodyPr wrap="square" lIns="45719" tIns="45719" rIns="45719" bIns="45719" numCol="1" anchor="t">
              <a:noAutofit/>
            </a:bodyPr>
            <a:lstStyle/>
            <a:p>
              <a:endParaRPr/>
            </a:p>
          </p:txBody>
        </p:sp>
        <p:sp>
          <p:nvSpPr>
            <p:cNvPr id="63" name="Shape 570"/>
            <p:cNvSpPr/>
            <p:nvPr/>
          </p:nvSpPr>
          <p:spPr>
            <a:xfrm>
              <a:off x="242170" y="40782"/>
              <a:ext cx="140419" cy="556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216"/>
                  </a:lnTo>
                  <a:lnTo>
                    <a:pt x="21600" y="0"/>
                  </a:lnTo>
                  <a:lnTo>
                    <a:pt x="0" y="3384"/>
                  </a:lnTo>
                  <a:lnTo>
                    <a:pt x="0" y="21600"/>
                  </a:lnTo>
                  <a:close/>
                </a:path>
              </a:pathLst>
            </a:custGeom>
            <a:solidFill>
              <a:srgbClr val="969696"/>
            </a:solidFill>
            <a:ln w="12700" cap="flat">
              <a:noFill/>
              <a:miter lim="400000"/>
            </a:ln>
            <a:effectLst/>
          </p:spPr>
          <p:txBody>
            <a:bodyPr wrap="square" lIns="45719" tIns="45719" rIns="45719" bIns="45719" numCol="1" anchor="t">
              <a:noAutofit/>
            </a:bodyPr>
            <a:lstStyle/>
            <a:p>
              <a:endParaRPr/>
            </a:p>
          </p:txBody>
        </p:sp>
      </p:grpSp>
      <p:grpSp>
        <p:nvGrpSpPr>
          <p:cNvPr id="64" name="Group 574"/>
          <p:cNvGrpSpPr/>
          <p:nvPr/>
        </p:nvGrpSpPr>
        <p:grpSpPr>
          <a:xfrm>
            <a:off x="5167312" y="1317624"/>
            <a:ext cx="1371601" cy="914401"/>
            <a:chOff x="0" y="0"/>
            <a:chExt cx="1371600" cy="914400"/>
          </a:xfrm>
        </p:grpSpPr>
        <p:sp>
          <p:nvSpPr>
            <p:cNvPr id="65" name="Shape 572"/>
            <p:cNvSpPr/>
            <p:nvPr/>
          </p:nvSpPr>
          <p:spPr>
            <a:xfrm>
              <a:off x="0" y="0"/>
              <a:ext cx="1371600" cy="914400"/>
            </a:xfrm>
            <a:prstGeom prst="rect">
              <a:avLst/>
            </a:prstGeom>
            <a:solidFill>
              <a:srgbClr val="FFFFFF"/>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lgn="ctr">
                <a:defRPr sz="1400"/>
              </a:pPr>
              <a:endParaRPr/>
            </a:p>
          </p:txBody>
        </p:sp>
        <p:sp>
          <p:nvSpPr>
            <p:cNvPr id="66" name="Shape 573"/>
            <p:cNvSpPr/>
            <p:nvPr/>
          </p:nvSpPr>
          <p:spPr>
            <a:xfrm>
              <a:off x="0" y="0"/>
              <a:ext cx="1371600" cy="269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ctr">
                <a:defRPr sz="1400"/>
              </a:lvl1pPr>
            </a:lstStyle>
            <a:p>
              <a:r>
                <a:t>node</a:t>
              </a:r>
            </a:p>
          </p:txBody>
        </p:sp>
      </p:grpSp>
      <p:grpSp>
        <p:nvGrpSpPr>
          <p:cNvPr id="67" name="Group 578"/>
          <p:cNvGrpSpPr/>
          <p:nvPr/>
        </p:nvGrpSpPr>
        <p:grpSpPr>
          <a:xfrm>
            <a:off x="6065844" y="1593850"/>
            <a:ext cx="382588" cy="596901"/>
            <a:chOff x="0" y="0"/>
            <a:chExt cx="382587" cy="596900"/>
          </a:xfrm>
        </p:grpSpPr>
        <p:sp>
          <p:nvSpPr>
            <p:cNvPr id="68" name="Shape 575"/>
            <p:cNvSpPr/>
            <p:nvPr/>
          </p:nvSpPr>
          <p:spPr>
            <a:xfrm>
              <a:off x="-1" y="-1"/>
              <a:ext cx="382589" cy="596901"/>
            </a:xfrm>
            <a:custGeom>
              <a:avLst/>
              <a:gdLst/>
              <a:ahLst/>
              <a:cxnLst>
                <a:cxn ang="0">
                  <a:pos x="wd2" y="hd2"/>
                </a:cxn>
                <a:cxn ang="5400000">
                  <a:pos x="wd2" y="hd2"/>
                </a:cxn>
                <a:cxn ang="10800000">
                  <a:pos x="wd2" y="hd2"/>
                </a:cxn>
                <a:cxn ang="16200000">
                  <a:pos x="wd2" y="hd2"/>
                </a:cxn>
              </a:cxnLst>
              <a:rect l="0" t="0" r="r" b="b"/>
              <a:pathLst>
                <a:path w="21600" h="21600" extrusionOk="0">
                  <a:moveTo>
                    <a:pt x="7928" y="0"/>
                  </a:moveTo>
                  <a:lnTo>
                    <a:pt x="0" y="3153"/>
                  </a:lnTo>
                  <a:lnTo>
                    <a:pt x="0" y="20124"/>
                  </a:lnTo>
                  <a:lnTo>
                    <a:pt x="13672" y="21600"/>
                  </a:lnTo>
                  <a:lnTo>
                    <a:pt x="13672" y="4629"/>
                  </a:lnTo>
                  <a:lnTo>
                    <a:pt x="21600" y="1476"/>
                  </a:lnTo>
                  <a:lnTo>
                    <a:pt x="7928"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 name="Shape 576"/>
            <p:cNvSpPr/>
            <p:nvPr/>
          </p:nvSpPr>
          <p:spPr>
            <a:xfrm>
              <a:off x="105821" y="122345"/>
              <a:ext cx="20352" cy="4374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17"/>
                  </a:lnTo>
                  <a:lnTo>
                    <a:pt x="0" y="0"/>
                  </a:lnTo>
                  <a:lnTo>
                    <a:pt x="21600" y="183"/>
                  </a:lnTo>
                  <a:lnTo>
                    <a:pt x="21600" y="21600"/>
                  </a:lnTo>
                  <a:close/>
                </a:path>
              </a:pathLst>
            </a:custGeom>
            <a:solidFill>
              <a:srgbClr val="0055AA"/>
            </a:solidFill>
            <a:ln w="12700" cap="flat">
              <a:noFill/>
              <a:miter lim="400000"/>
            </a:ln>
            <a:effectLst/>
          </p:spPr>
          <p:txBody>
            <a:bodyPr wrap="square" lIns="45719" tIns="45719" rIns="45719" bIns="45719" numCol="1" anchor="t">
              <a:noAutofit/>
            </a:bodyPr>
            <a:lstStyle/>
            <a:p>
              <a:endParaRPr/>
            </a:p>
          </p:txBody>
        </p:sp>
        <p:sp>
          <p:nvSpPr>
            <p:cNvPr id="70" name="Shape 577"/>
            <p:cNvSpPr/>
            <p:nvPr/>
          </p:nvSpPr>
          <p:spPr>
            <a:xfrm>
              <a:off x="242169" y="40782"/>
              <a:ext cx="140418" cy="556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216"/>
                  </a:lnTo>
                  <a:lnTo>
                    <a:pt x="21600" y="0"/>
                  </a:lnTo>
                  <a:lnTo>
                    <a:pt x="0" y="3384"/>
                  </a:lnTo>
                  <a:lnTo>
                    <a:pt x="0" y="21600"/>
                  </a:lnTo>
                  <a:close/>
                </a:path>
              </a:pathLst>
            </a:custGeom>
            <a:solidFill>
              <a:srgbClr val="969696"/>
            </a:solidFill>
            <a:ln w="12700" cap="flat">
              <a:noFill/>
              <a:miter lim="400000"/>
            </a:ln>
            <a:effectLst/>
          </p:spPr>
          <p:txBody>
            <a:bodyPr wrap="square" lIns="45719" tIns="45719" rIns="45719" bIns="45719" numCol="1" anchor="t">
              <a:noAutofit/>
            </a:bodyPr>
            <a:lstStyle/>
            <a:p>
              <a:endParaRPr/>
            </a:p>
          </p:txBody>
        </p:sp>
      </p:grpSp>
      <p:sp>
        <p:nvSpPr>
          <p:cNvPr id="71" name="Shape 579"/>
          <p:cNvSpPr/>
          <p:nvPr/>
        </p:nvSpPr>
        <p:spPr>
          <a:xfrm flipH="1" flipV="1">
            <a:off x="3887787" y="2084389"/>
            <a:ext cx="273051" cy="422276"/>
          </a:xfrm>
          <a:prstGeom prst="line">
            <a:avLst/>
          </a:prstGeom>
          <a:ln w="25400">
            <a:solidFill>
              <a:schemeClr val="accent1"/>
            </a:solidFill>
            <a:prstDash val="dash"/>
          </a:ln>
        </p:spPr>
        <p:txBody>
          <a:bodyPr lIns="45719" rIns="45719"/>
          <a:lstStyle/>
          <a:p>
            <a:endParaRPr/>
          </a:p>
        </p:txBody>
      </p:sp>
      <p:sp>
        <p:nvSpPr>
          <p:cNvPr id="72" name="Shape 580"/>
          <p:cNvSpPr/>
          <p:nvPr/>
        </p:nvSpPr>
        <p:spPr>
          <a:xfrm flipV="1">
            <a:off x="5441957" y="2070846"/>
            <a:ext cx="182562" cy="422274"/>
          </a:xfrm>
          <a:prstGeom prst="line">
            <a:avLst/>
          </a:prstGeom>
          <a:ln w="25400">
            <a:solidFill>
              <a:schemeClr val="accent1"/>
            </a:solidFill>
            <a:prstDash val="dash"/>
          </a:ln>
        </p:spPr>
        <p:txBody>
          <a:bodyPr lIns="45719" rIns="45719"/>
          <a:lstStyle/>
          <a:p>
            <a:endParaRPr/>
          </a:p>
        </p:txBody>
      </p:sp>
      <p:grpSp>
        <p:nvGrpSpPr>
          <p:cNvPr id="73" name="Group 590"/>
          <p:cNvGrpSpPr/>
          <p:nvPr/>
        </p:nvGrpSpPr>
        <p:grpSpPr>
          <a:xfrm>
            <a:off x="3582987" y="2785004"/>
            <a:ext cx="762001" cy="914402"/>
            <a:chOff x="0" y="0"/>
            <a:chExt cx="762000" cy="914400"/>
          </a:xfrm>
        </p:grpSpPr>
        <p:grpSp>
          <p:nvGrpSpPr>
            <p:cNvPr id="74" name="Group 584"/>
            <p:cNvGrpSpPr/>
            <p:nvPr/>
          </p:nvGrpSpPr>
          <p:grpSpPr>
            <a:xfrm>
              <a:off x="-1" y="-1"/>
              <a:ext cx="762002" cy="914402"/>
              <a:chOff x="0" y="0"/>
              <a:chExt cx="762000" cy="914400"/>
            </a:xfrm>
          </p:grpSpPr>
          <p:sp>
            <p:nvSpPr>
              <p:cNvPr id="80" name="Shape 581"/>
              <p:cNvSpPr/>
              <p:nvPr/>
            </p:nvSpPr>
            <p:spPr>
              <a:xfrm rot="10800000" flipH="1">
                <a:off x="0" y="0"/>
                <a:ext cx="762000" cy="914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6995"/>
                    </a:lnTo>
                    <a:lnTo>
                      <a:pt x="16075"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1" name="Shape 582"/>
              <p:cNvSpPr/>
              <p:nvPr/>
            </p:nvSpPr>
            <p:spPr>
              <a:xfrm rot="10800000" flipH="1">
                <a:off x="567072" y="0"/>
                <a:ext cx="194928" cy="1949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2" name="Shape 583"/>
              <p:cNvSpPr/>
              <p:nvPr/>
            </p:nvSpPr>
            <p:spPr>
              <a:xfrm rot="10800000" flipH="1">
                <a:off x="0" y="0"/>
                <a:ext cx="762000" cy="914401"/>
              </a:xfrm>
              <a:custGeom>
                <a:avLst/>
                <a:gdLst/>
                <a:ahLst/>
                <a:cxnLst>
                  <a:cxn ang="0">
                    <a:pos x="wd2" y="hd2"/>
                  </a:cxn>
                  <a:cxn ang="5400000">
                    <a:pos x="wd2" y="hd2"/>
                  </a:cxn>
                  <a:cxn ang="10800000">
                    <a:pos x="wd2" y="hd2"/>
                  </a:cxn>
                  <a:cxn ang="16200000">
                    <a:pos x="wd2" y="hd2"/>
                  </a:cxn>
                </a:cxnLst>
                <a:rect l="0" t="0" r="r" b="b"/>
                <a:pathLst>
                  <a:path w="21600" h="21600" extrusionOk="0">
                    <a:moveTo>
                      <a:pt x="16075" y="21600"/>
                    </a:moveTo>
                    <a:lnTo>
                      <a:pt x="17180" y="17916"/>
                    </a:lnTo>
                    <a:lnTo>
                      <a:pt x="21600" y="16995"/>
                    </a:lnTo>
                    <a:lnTo>
                      <a:pt x="16075" y="21600"/>
                    </a:lnTo>
                    <a:lnTo>
                      <a:pt x="0" y="21600"/>
                    </a:lnTo>
                    <a:lnTo>
                      <a:pt x="0" y="0"/>
                    </a:lnTo>
                    <a:lnTo>
                      <a:pt x="21600" y="0"/>
                    </a:lnTo>
                    <a:lnTo>
                      <a:pt x="21600" y="16995"/>
                    </a:lnTo>
                  </a:path>
                </a:pathLst>
              </a:custGeom>
              <a:noFill/>
              <a:ln w="25400" cap="flat">
                <a:solidFill>
                  <a:srgbClr val="000000">
                    <a:alpha val="20000"/>
                  </a:srgbClr>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75" name="Shape 585"/>
            <p:cNvSpPr/>
            <p:nvPr/>
          </p:nvSpPr>
          <p:spPr>
            <a:xfrm>
              <a:off x="76200" y="292100"/>
              <a:ext cx="609600" cy="1"/>
            </a:xfrm>
            <a:prstGeom prst="line">
              <a:avLst/>
            </a:prstGeom>
            <a:noFill/>
            <a:ln w="25400" cap="flat">
              <a:solidFill>
                <a:srgbClr val="000000">
                  <a:alpha val="20000"/>
                </a:srgbClr>
              </a:solidFill>
              <a:prstDash val="solid"/>
              <a:round/>
            </a:ln>
            <a:effectLst/>
          </p:spPr>
          <p:txBody>
            <a:bodyPr wrap="square" lIns="45719" tIns="45719" rIns="45719" bIns="45719" numCol="1" anchor="t">
              <a:noAutofit/>
            </a:bodyPr>
            <a:lstStyle/>
            <a:p>
              <a:endParaRPr/>
            </a:p>
          </p:txBody>
        </p:sp>
        <p:sp>
          <p:nvSpPr>
            <p:cNvPr id="76" name="Shape 586"/>
            <p:cNvSpPr/>
            <p:nvPr/>
          </p:nvSpPr>
          <p:spPr>
            <a:xfrm>
              <a:off x="76200" y="449261"/>
              <a:ext cx="609600" cy="1"/>
            </a:xfrm>
            <a:prstGeom prst="line">
              <a:avLst/>
            </a:prstGeom>
            <a:noFill/>
            <a:ln w="25400" cap="flat">
              <a:solidFill>
                <a:srgbClr val="000000">
                  <a:alpha val="20000"/>
                </a:srgbClr>
              </a:solidFill>
              <a:prstDash val="solid"/>
              <a:round/>
            </a:ln>
            <a:effectLst/>
          </p:spPr>
          <p:txBody>
            <a:bodyPr wrap="square" lIns="45719" tIns="45719" rIns="45719" bIns="45719" numCol="1" anchor="t">
              <a:noAutofit/>
            </a:bodyPr>
            <a:lstStyle/>
            <a:p>
              <a:endParaRPr/>
            </a:p>
          </p:txBody>
        </p:sp>
        <p:sp>
          <p:nvSpPr>
            <p:cNvPr id="77" name="Shape 587"/>
            <p:cNvSpPr/>
            <p:nvPr/>
          </p:nvSpPr>
          <p:spPr>
            <a:xfrm>
              <a:off x="76200" y="606424"/>
              <a:ext cx="609600" cy="1"/>
            </a:xfrm>
            <a:prstGeom prst="line">
              <a:avLst/>
            </a:prstGeom>
            <a:noFill/>
            <a:ln w="25400" cap="flat">
              <a:solidFill>
                <a:srgbClr val="000000">
                  <a:alpha val="20000"/>
                </a:srgbClr>
              </a:solidFill>
              <a:prstDash val="solid"/>
              <a:round/>
            </a:ln>
            <a:effectLst/>
          </p:spPr>
          <p:txBody>
            <a:bodyPr wrap="square" lIns="45719" tIns="45719" rIns="45719" bIns="45719" numCol="1" anchor="t">
              <a:noAutofit/>
            </a:bodyPr>
            <a:lstStyle/>
            <a:p>
              <a:endParaRPr/>
            </a:p>
          </p:txBody>
        </p:sp>
        <p:sp>
          <p:nvSpPr>
            <p:cNvPr id="78" name="Shape 588"/>
            <p:cNvSpPr/>
            <p:nvPr/>
          </p:nvSpPr>
          <p:spPr>
            <a:xfrm>
              <a:off x="76200" y="761999"/>
              <a:ext cx="609600" cy="1"/>
            </a:xfrm>
            <a:prstGeom prst="line">
              <a:avLst/>
            </a:prstGeom>
            <a:noFill/>
            <a:ln w="25400" cap="flat">
              <a:solidFill>
                <a:srgbClr val="000000">
                  <a:alpha val="20000"/>
                </a:srgbClr>
              </a:solidFill>
              <a:prstDash val="solid"/>
              <a:round/>
            </a:ln>
            <a:effectLst/>
          </p:spPr>
          <p:txBody>
            <a:bodyPr wrap="square" lIns="45719" tIns="45719" rIns="45719" bIns="45719" numCol="1" anchor="t">
              <a:noAutofit/>
            </a:bodyPr>
            <a:lstStyle/>
            <a:p>
              <a:endParaRPr/>
            </a:p>
          </p:txBody>
        </p:sp>
        <p:sp>
          <p:nvSpPr>
            <p:cNvPr id="79" name="Shape 589"/>
            <p:cNvSpPr/>
            <p:nvPr/>
          </p:nvSpPr>
          <p:spPr>
            <a:xfrm>
              <a:off x="68261" y="136524"/>
              <a:ext cx="409576" cy="1"/>
            </a:xfrm>
            <a:prstGeom prst="line">
              <a:avLst/>
            </a:prstGeom>
            <a:noFill/>
            <a:ln w="25400" cap="flat">
              <a:solidFill>
                <a:srgbClr val="000000">
                  <a:alpha val="20000"/>
                </a:srgbClr>
              </a:solidFill>
              <a:prstDash val="solid"/>
              <a:round/>
            </a:ln>
            <a:effectLst/>
          </p:spPr>
          <p:txBody>
            <a:bodyPr wrap="square" lIns="45719" tIns="45719" rIns="45719" bIns="45719" numCol="1" anchor="t">
              <a:noAutofit/>
            </a:bodyPr>
            <a:lstStyle/>
            <a:p>
              <a:endParaRPr/>
            </a:p>
          </p:txBody>
        </p:sp>
      </p:grpSp>
      <p:grpSp>
        <p:nvGrpSpPr>
          <p:cNvPr id="83" name="Group 603"/>
          <p:cNvGrpSpPr/>
          <p:nvPr/>
        </p:nvGrpSpPr>
        <p:grpSpPr>
          <a:xfrm>
            <a:off x="4984749" y="2785009"/>
            <a:ext cx="947739" cy="1004887"/>
            <a:chOff x="0" y="0"/>
            <a:chExt cx="947737" cy="1004886"/>
          </a:xfrm>
        </p:grpSpPr>
        <p:grpSp>
          <p:nvGrpSpPr>
            <p:cNvPr id="84" name="Group 594"/>
            <p:cNvGrpSpPr/>
            <p:nvPr/>
          </p:nvGrpSpPr>
          <p:grpSpPr>
            <a:xfrm>
              <a:off x="-1" y="0"/>
              <a:ext cx="779464" cy="781050"/>
              <a:chOff x="0" y="0"/>
              <a:chExt cx="779463" cy="781049"/>
            </a:xfrm>
          </p:grpSpPr>
          <p:sp>
            <p:nvSpPr>
              <p:cNvPr id="93" name="Shape 591"/>
              <p:cNvSpPr/>
              <p:nvPr/>
            </p:nvSpPr>
            <p:spPr>
              <a:xfrm>
                <a:off x="-1" y="0"/>
                <a:ext cx="779465" cy="781050"/>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19"/>
                      <a:pt x="0" y="20525"/>
                    </a:cubicBezTo>
                    <a:cubicBezTo>
                      <a:pt x="0" y="19931"/>
                      <a:pt x="482" y="19449"/>
                      <a:pt x="1078" y="19449"/>
                    </a:cubicBezTo>
                    <a:lnTo>
                      <a:pt x="2155" y="19449"/>
                    </a:lnTo>
                    <a:lnTo>
                      <a:pt x="2155" y="1075"/>
                    </a:lnTo>
                    <a:cubicBezTo>
                      <a:pt x="2155" y="481"/>
                      <a:pt x="2638" y="0"/>
                      <a:pt x="3233" y="0"/>
                    </a:cubicBezTo>
                    <a:lnTo>
                      <a:pt x="20522" y="0"/>
                    </a:lnTo>
                    <a:cubicBezTo>
                      <a:pt x="21118" y="0"/>
                      <a:pt x="21600" y="481"/>
                      <a:pt x="21600" y="1075"/>
                    </a:cubicBezTo>
                    <a:cubicBezTo>
                      <a:pt x="21600" y="1669"/>
                      <a:pt x="21118" y="2151"/>
                      <a:pt x="20522" y="2151"/>
                    </a:cubicBezTo>
                    <a:lnTo>
                      <a:pt x="19445" y="2151"/>
                    </a:lnTo>
                    <a:lnTo>
                      <a:pt x="19445" y="20525"/>
                    </a:lnTo>
                    <a:cubicBezTo>
                      <a:pt x="19445" y="21119"/>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94" name="Shape 592"/>
              <p:cNvSpPr/>
              <p:nvPr/>
            </p:nvSpPr>
            <p:spPr>
              <a:xfrm>
                <a:off x="0" y="38886"/>
                <a:ext cx="155550" cy="742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5"/>
                      <a:pt x="19182" y="1132"/>
                      <a:pt x="16200" y="1132"/>
                    </a:cubicBezTo>
                    <a:cubicBezTo>
                      <a:pt x="14709" y="1132"/>
                      <a:pt x="13500" y="878"/>
                      <a:pt x="13500" y="566"/>
                    </a:cubicBezTo>
                    <a:cubicBezTo>
                      <a:pt x="13500" y="253"/>
                      <a:pt x="14709" y="0"/>
                      <a:pt x="16200" y="0"/>
                    </a:cubicBezTo>
                    <a:close/>
                    <a:moveTo>
                      <a:pt x="10800" y="20468"/>
                    </a:moveTo>
                    <a:cubicBezTo>
                      <a:pt x="10800" y="21093"/>
                      <a:pt x="8382" y="21600"/>
                      <a:pt x="5400" y="21600"/>
                    </a:cubicBezTo>
                    <a:cubicBezTo>
                      <a:pt x="2418" y="21600"/>
                      <a:pt x="0" y="21093"/>
                      <a:pt x="0" y="20468"/>
                    </a:cubicBezTo>
                    <a:cubicBezTo>
                      <a:pt x="0" y="19843"/>
                      <a:pt x="2418" y="19336"/>
                      <a:pt x="5400" y="19336"/>
                    </a:cubicBezTo>
                    <a:cubicBezTo>
                      <a:pt x="6891" y="19336"/>
                      <a:pt x="8100" y="19590"/>
                      <a:pt x="8100" y="19902"/>
                    </a:cubicBezTo>
                    <a:cubicBezTo>
                      <a:pt x="8100" y="20215"/>
                      <a:pt x="6891" y="20468"/>
                      <a:pt x="5400" y="20468"/>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95" name="Shape 593"/>
              <p:cNvSpPr/>
              <p:nvPr/>
            </p:nvSpPr>
            <p:spPr>
              <a:xfrm>
                <a:off x="-1" y="0"/>
                <a:ext cx="779465" cy="781050"/>
              </a:xfrm>
              <a:custGeom>
                <a:avLst/>
                <a:gdLst/>
                <a:ahLst/>
                <a:cxnLst>
                  <a:cxn ang="0">
                    <a:pos x="wd2" y="hd2"/>
                  </a:cxn>
                  <a:cxn ang="5400000">
                    <a:pos x="wd2" y="hd2"/>
                  </a:cxn>
                  <a:cxn ang="10800000">
                    <a:pos x="wd2" y="hd2"/>
                  </a:cxn>
                  <a:cxn ang="16200000">
                    <a:pos x="wd2" y="hd2"/>
                  </a:cxn>
                </a:cxnLst>
                <a:rect l="0" t="0" r="r" b="b"/>
                <a:pathLst>
                  <a:path w="21600" h="21600" extrusionOk="0">
                    <a:moveTo>
                      <a:pt x="2155" y="19449"/>
                    </a:moveTo>
                    <a:lnTo>
                      <a:pt x="2155" y="1075"/>
                    </a:lnTo>
                    <a:cubicBezTo>
                      <a:pt x="2155" y="481"/>
                      <a:pt x="2638" y="0"/>
                      <a:pt x="3233" y="0"/>
                    </a:cubicBezTo>
                    <a:lnTo>
                      <a:pt x="20522" y="0"/>
                    </a:lnTo>
                    <a:cubicBezTo>
                      <a:pt x="21118" y="0"/>
                      <a:pt x="21600" y="481"/>
                      <a:pt x="21600" y="1075"/>
                    </a:cubicBezTo>
                    <a:cubicBezTo>
                      <a:pt x="21600" y="1669"/>
                      <a:pt x="21118" y="2151"/>
                      <a:pt x="20522" y="2151"/>
                    </a:cubicBezTo>
                    <a:lnTo>
                      <a:pt x="19445" y="2151"/>
                    </a:lnTo>
                    <a:lnTo>
                      <a:pt x="19445" y="20525"/>
                    </a:lnTo>
                    <a:cubicBezTo>
                      <a:pt x="19445" y="21119"/>
                      <a:pt x="18962" y="21600"/>
                      <a:pt x="18367" y="21600"/>
                    </a:cubicBezTo>
                    <a:lnTo>
                      <a:pt x="1078" y="21600"/>
                    </a:lnTo>
                    <a:cubicBezTo>
                      <a:pt x="482" y="21600"/>
                      <a:pt x="0" y="21119"/>
                      <a:pt x="0" y="20525"/>
                    </a:cubicBezTo>
                    <a:cubicBezTo>
                      <a:pt x="0" y="19931"/>
                      <a:pt x="482" y="19449"/>
                      <a:pt x="1078" y="19449"/>
                    </a:cubicBezTo>
                    <a:close/>
                    <a:moveTo>
                      <a:pt x="3233" y="0"/>
                    </a:moveTo>
                    <a:cubicBezTo>
                      <a:pt x="3828" y="0"/>
                      <a:pt x="4310" y="481"/>
                      <a:pt x="4310" y="1075"/>
                    </a:cubicBezTo>
                    <a:cubicBezTo>
                      <a:pt x="4310" y="1669"/>
                      <a:pt x="3828" y="2151"/>
                      <a:pt x="3233" y="2151"/>
                    </a:cubicBezTo>
                    <a:cubicBezTo>
                      <a:pt x="2935" y="2151"/>
                      <a:pt x="2694" y="1910"/>
                      <a:pt x="2694" y="1613"/>
                    </a:cubicBezTo>
                    <a:cubicBezTo>
                      <a:pt x="2694" y="1316"/>
                      <a:pt x="2935" y="1075"/>
                      <a:pt x="3233" y="1075"/>
                    </a:cubicBezTo>
                    <a:lnTo>
                      <a:pt x="4311" y="1075"/>
                    </a:lnTo>
                    <a:moveTo>
                      <a:pt x="19445" y="2151"/>
                    </a:moveTo>
                    <a:lnTo>
                      <a:pt x="3233" y="2151"/>
                    </a:lnTo>
                    <a:moveTo>
                      <a:pt x="1078" y="19449"/>
                    </a:moveTo>
                    <a:cubicBezTo>
                      <a:pt x="1375" y="19449"/>
                      <a:pt x="1616" y="19690"/>
                      <a:pt x="1616" y="19987"/>
                    </a:cubicBezTo>
                    <a:cubicBezTo>
                      <a:pt x="1616" y="20284"/>
                      <a:pt x="1375" y="20525"/>
                      <a:pt x="1078" y="20525"/>
                    </a:cubicBezTo>
                    <a:lnTo>
                      <a:pt x="2155" y="20525"/>
                    </a:lnTo>
                    <a:moveTo>
                      <a:pt x="1078" y="21600"/>
                    </a:moveTo>
                    <a:cubicBezTo>
                      <a:pt x="1673" y="21600"/>
                      <a:pt x="2155" y="21119"/>
                      <a:pt x="2155" y="20525"/>
                    </a:cubicBezTo>
                    <a:lnTo>
                      <a:pt x="2155" y="19449"/>
                    </a:lnTo>
                  </a:path>
                </a:pathLst>
              </a:custGeom>
              <a:noFill/>
              <a:ln w="25400" cap="flat">
                <a:solidFill>
                  <a:srgbClr val="000000">
                    <a:alpha val="20000"/>
                  </a:srgbClr>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85" name="Group 598"/>
            <p:cNvGrpSpPr/>
            <p:nvPr/>
          </p:nvGrpSpPr>
          <p:grpSpPr>
            <a:xfrm>
              <a:off x="84138" y="111124"/>
              <a:ext cx="779463" cy="782637"/>
              <a:chOff x="0" y="0"/>
              <a:chExt cx="779462" cy="782636"/>
            </a:xfrm>
          </p:grpSpPr>
          <p:sp>
            <p:nvSpPr>
              <p:cNvPr id="90" name="Shape 595"/>
              <p:cNvSpPr/>
              <p:nvPr/>
            </p:nvSpPr>
            <p:spPr>
              <a:xfrm>
                <a:off x="-1" y="0"/>
                <a:ext cx="779464" cy="782636"/>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19"/>
                      <a:pt x="0" y="20527"/>
                    </a:cubicBezTo>
                    <a:cubicBezTo>
                      <a:pt x="0" y="19934"/>
                      <a:pt x="482" y="19454"/>
                      <a:pt x="1078" y="19454"/>
                    </a:cubicBezTo>
                    <a:lnTo>
                      <a:pt x="2155" y="19453"/>
                    </a:lnTo>
                    <a:lnTo>
                      <a:pt x="2155" y="1073"/>
                    </a:lnTo>
                    <a:cubicBezTo>
                      <a:pt x="2155" y="481"/>
                      <a:pt x="2638" y="0"/>
                      <a:pt x="3233" y="0"/>
                    </a:cubicBezTo>
                    <a:lnTo>
                      <a:pt x="20522" y="0"/>
                    </a:lnTo>
                    <a:cubicBezTo>
                      <a:pt x="21118" y="0"/>
                      <a:pt x="21600" y="481"/>
                      <a:pt x="21600" y="1073"/>
                    </a:cubicBezTo>
                    <a:cubicBezTo>
                      <a:pt x="21600" y="1666"/>
                      <a:pt x="21118" y="2146"/>
                      <a:pt x="20522" y="2146"/>
                    </a:cubicBezTo>
                    <a:lnTo>
                      <a:pt x="19445" y="2147"/>
                    </a:lnTo>
                    <a:lnTo>
                      <a:pt x="19445" y="20527"/>
                    </a:lnTo>
                    <a:cubicBezTo>
                      <a:pt x="19445" y="21119"/>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91" name="Shape 596"/>
              <p:cNvSpPr/>
              <p:nvPr/>
            </p:nvSpPr>
            <p:spPr>
              <a:xfrm>
                <a:off x="0" y="38886"/>
                <a:ext cx="155549" cy="743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4"/>
                      <a:pt x="19182" y="1129"/>
                      <a:pt x="16200" y="1129"/>
                    </a:cubicBezTo>
                    <a:cubicBezTo>
                      <a:pt x="14709" y="1129"/>
                      <a:pt x="13500" y="877"/>
                      <a:pt x="13500" y="565"/>
                    </a:cubicBezTo>
                    <a:cubicBezTo>
                      <a:pt x="13500" y="253"/>
                      <a:pt x="14709" y="0"/>
                      <a:pt x="16200" y="0"/>
                    </a:cubicBezTo>
                    <a:close/>
                    <a:moveTo>
                      <a:pt x="10800" y="20471"/>
                    </a:moveTo>
                    <a:cubicBezTo>
                      <a:pt x="10800" y="21094"/>
                      <a:pt x="8382" y="21600"/>
                      <a:pt x="5400" y="21600"/>
                    </a:cubicBezTo>
                    <a:cubicBezTo>
                      <a:pt x="2418" y="21600"/>
                      <a:pt x="0" y="21094"/>
                      <a:pt x="0" y="20471"/>
                    </a:cubicBezTo>
                    <a:cubicBezTo>
                      <a:pt x="0" y="19847"/>
                      <a:pt x="2418" y="19341"/>
                      <a:pt x="5400" y="19341"/>
                    </a:cubicBezTo>
                    <a:cubicBezTo>
                      <a:pt x="6891" y="19341"/>
                      <a:pt x="8100" y="19594"/>
                      <a:pt x="8100" y="19906"/>
                    </a:cubicBezTo>
                    <a:cubicBezTo>
                      <a:pt x="8100" y="20218"/>
                      <a:pt x="6891" y="20471"/>
                      <a:pt x="5400" y="20471"/>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92" name="Shape 597"/>
              <p:cNvSpPr/>
              <p:nvPr/>
            </p:nvSpPr>
            <p:spPr>
              <a:xfrm>
                <a:off x="-1" y="0"/>
                <a:ext cx="779464" cy="782636"/>
              </a:xfrm>
              <a:custGeom>
                <a:avLst/>
                <a:gdLst/>
                <a:ahLst/>
                <a:cxnLst>
                  <a:cxn ang="0">
                    <a:pos x="wd2" y="hd2"/>
                  </a:cxn>
                  <a:cxn ang="5400000">
                    <a:pos x="wd2" y="hd2"/>
                  </a:cxn>
                  <a:cxn ang="10800000">
                    <a:pos x="wd2" y="hd2"/>
                  </a:cxn>
                  <a:cxn ang="16200000">
                    <a:pos x="wd2" y="hd2"/>
                  </a:cxn>
                </a:cxnLst>
                <a:rect l="0" t="0" r="r" b="b"/>
                <a:pathLst>
                  <a:path w="21600" h="21600" extrusionOk="0">
                    <a:moveTo>
                      <a:pt x="2155" y="19453"/>
                    </a:moveTo>
                    <a:lnTo>
                      <a:pt x="2155" y="1073"/>
                    </a:lnTo>
                    <a:cubicBezTo>
                      <a:pt x="2155" y="481"/>
                      <a:pt x="2638" y="0"/>
                      <a:pt x="3233" y="0"/>
                    </a:cubicBezTo>
                    <a:lnTo>
                      <a:pt x="20522" y="0"/>
                    </a:lnTo>
                    <a:cubicBezTo>
                      <a:pt x="21118" y="0"/>
                      <a:pt x="21600" y="481"/>
                      <a:pt x="21600" y="1073"/>
                    </a:cubicBezTo>
                    <a:cubicBezTo>
                      <a:pt x="21600" y="1666"/>
                      <a:pt x="21118" y="2146"/>
                      <a:pt x="20522" y="2146"/>
                    </a:cubicBezTo>
                    <a:lnTo>
                      <a:pt x="19445" y="2147"/>
                    </a:lnTo>
                    <a:lnTo>
                      <a:pt x="19445" y="20527"/>
                    </a:lnTo>
                    <a:cubicBezTo>
                      <a:pt x="19445" y="21119"/>
                      <a:pt x="18962" y="21600"/>
                      <a:pt x="18367" y="21600"/>
                    </a:cubicBezTo>
                    <a:lnTo>
                      <a:pt x="1078" y="21600"/>
                    </a:lnTo>
                    <a:cubicBezTo>
                      <a:pt x="482" y="21600"/>
                      <a:pt x="0" y="21119"/>
                      <a:pt x="0" y="20527"/>
                    </a:cubicBezTo>
                    <a:cubicBezTo>
                      <a:pt x="0" y="19934"/>
                      <a:pt x="482" y="19454"/>
                      <a:pt x="1078" y="19454"/>
                    </a:cubicBezTo>
                    <a:close/>
                    <a:moveTo>
                      <a:pt x="3233" y="0"/>
                    </a:moveTo>
                    <a:cubicBezTo>
                      <a:pt x="3828" y="0"/>
                      <a:pt x="4310" y="481"/>
                      <a:pt x="4310" y="1073"/>
                    </a:cubicBezTo>
                    <a:cubicBezTo>
                      <a:pt x="4310" y="1666"/>
                      <a:pt x="3828" y="2146"/>
                      <a:pt x="3233" y="2146"/>
                    </a:cubicBezTo>
                    <a:cubicBezTo>
                      <a:pt x="2935" y="2146"/>
                      <a:pt x="2694" y="1906"/>
                      <a:pt x="2694" y="1610"/>
                    </a:cubicBezTo>
                    <a:cubicBezTo>
                      <a:pt x="2694" y="1313"/>
                      <a:pt x="2935" y="1073"/>
                      <a:pt x="3233" y="1073"/>
                    </a:cubicBezTo>
                    <a:lnTo>
                      <a:pt x="4310" y="1073"/>
                    </a:lnTo>
                    <a:moveTo>
                      <a:pt x="19445" y="2147"/>
                    </a:moveTo>
                    <a:lnTo>
                      <a:pt x="3233" y="2147"/>
                    </a:lnTo>
                    <a:moveTo>
                      <a:pt x="1078" y="19453"/>
                    </a:moveTo>
                    <a:cubicBezTo>
                      <a:pt x="1375" y="19453"/>
                      <a:pt x="1616" y="19694"/>
                      <a:pt x="1616" y="19990"/>
                    </a:cubicBezTo>
                    <a:cubicBezTo>
                      <a:pt x="1616" y="20286"/>
                      <a:pt x="1375" y="20527"/>
                      <a:pt x="1078" y="20527"/>
                    </a:cubicBezTo>
                    <a:lnTo>
                      <a:pt x="2155" y="20527"/>
                    </a:lnTo>
                    <a:moveTo>
                      <a:pt x="1078" y="21600"/>
                    </a:moveTo>
                    <a:cubicBezTo>
                      <a:pt x="1673" y="21600"/>
                      <a:pt x="2155" y="21119"/>
                      <a:pt x="2155" y="20527"/>
                    </a:cubicBezTo>
                    <a:lnTo>
                      <a:pt x="2155" y="19453"/>
                    </a:lnTo>
                  </a:path>
                </a:pathLst>
              </a:custGeom>
              <a:noFill/>
              <a:ln w="25400" cap="flat">
                <a:solidFill>
                  <a:srgbClr val="000000">
                    <a:alpha val="20000"/>
                  </a:srgbClr>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86" name="Group 602"/>
            <p:cNvGrpSpPr/>
            <p:nvPr/>
          </p:nvGrpSpPr>
          <p:grpSpPr>
            <a:xfrm>
              <a:off x="168274" y="223836"/>
              <a:ext cx="779464" cy="781051"/>
              <a:chOff x="0" y="0"/>
              <a:chExt cx="779463" cy="781049"/>
            </a:xfrm>
          </p:grpSpPr>
          <p:sp>
            <p:nvSpPr>
              <p:cNvPr id="87" name="Shape 599"/>
              <p:cNvSpPr/>
              <p:nvPr/>
            </p:nvSpPr>
            <p:spPr>
              <a:xfrm>
                <a:off x="-1" y="0"/>
                <a:ext cx="779465" cy="781050"/>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19"/>
                      <a:pt x="0" y="20525"/>
                    </a:cubicBezTo>
                    <a:cubicBezTo>
                      <a:pt x="0" y="19931"/>
                      <a:pt x="482" y="19449"/>
                      <a:pt x="1078" y="19449"/>
                    </a:cubicBezTo>
                    <a:lnTo>
                      <a:pt x="2155" y="19449"/>
                    </a:lnTo>
                    <a:lnTo>
                      <a:pt x="2155" y="1075"/>
                    </a:lnTo>
                    <a:cubicBezTo>
                      <a:pt x="2155" y="481"/>
                      <a:pt x="2638" y="0"/>
                      <a:pt x="3233" y="0"/>
                    </a:cubicBezTo>
                    <a:lnTo>
                      <a:pt x="20522" y="0"/>
                    </a:lnTo>
                    <a:cubicBezTo>
                      <a:pt x="21118" y="0"/>
                      <a:pt x="21600" y="481"/>
                      <a:pt x="21600" y="1075"/>
                    </a:cubicBezTo>
                    <a:cubicBezTo>
                      <a:pt x="21600" y="1669"/>
                      <a:pt x="21118" y="2151"/>
                      <a:pt x="20522" y="2151"/>
                    </a:cubicBezTo>
                    <a:lnTo>
                      <a:pt x="19445" y="2151"/>
                    </a:lnTo>
                    <a:lnTo>
                      <a:pt x="19445" y="20525"/>
                    </a:lnTo>
                    <a:cubicBezTo>
                      <a:pt x="19445" y="21119"/>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88" name="Shape 600"/>
              <p:cNvSpPr/>
              <p:nvPr/>
            </p:nvSpPr>
            <p:spPr>
              <a:xfrm>
                <a:off x="0" y="38886"/>
                <a:ext cx="155550" cy="742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5"/>
                      <a:pt x="19182" y="1132"/>
                      <a:pt x="16200" y="1132"/>
                    </a:cubicBezTo>
                    <a:cubicBezTo>
                      <a:pt x="14709" y="1132"/>
                      <a:pt x="13500" y="878"/>
                      <a:pt x="13500" y="566"/>
                    </a:cubicBezTo>
                    <a:cubicBezTo>
                      <a:pt x="13500" y="253"/>
                      <a:pt x="14709" y="0"/>
                      <a:pt x="16200" y="0"/>
                    </a:cubicBezTo>
                    <a:close/>
                    <a:moveTo>
                      <a:pt x="10800" y="20468"/>
                    </a:moveTo>
                    <a:cubicBezTo>
                      <a:pt x="10800" y="21093"/>
                      <a:pt x="8382" y="21600"/>
                      <a:pt x="5400" y="21600"/>
                    </a:cubicBezTo>
                    <a:cubicBezTo>
                      <a:pt x="2418" y="21600"/>
                      <a:pt x="0" y="21093"/>
                      <a:pt x="0" y="20468"/>
                    </a:cubicBezTo>
                    <a:cubicBezTo>
                      <a:pt x="0" y="19843"/>
                      <a:pt x="2418" y="19336"/>
                      <a:pt x="5400" y="19336"/>
                    </a:cubicBezTo>
                    <a:cubicBezTo>
                      <a:pt x="6891" y="19336"/>
                      <a:pt x="8100" y="19590"/>
                      <a:pt x="8100" y="19902"/>
                    </a:cubicBezTo>
                    <a:cubicBezTo>
                      <a:pt x="8100" y="20215"/>
                      <a:pt x="6891" y="20468"/>
                      <a:pt x="5400" y="20468"/>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89" name="Shape 601"/>
              <p:cNvSpPr/>
              <p:nvPr/>
            </p:nvSpPr>
            <p:spPr>
              <a:xfrm>
                <a:off x="-1" y="0"/>
                <a:ext cx="779465" cy="781050"/>
              </a:xfrm>
              <a:custGeom>
                <a:avLst/>
                <a:gdLst/>
                <a:ahLst/>
                <a:cxnLst>
                  <a:cxn ang="0">
                    <a:pos x="wd2" y="hd2"/>
                  </a:cxn>
                  <a:cxn ang="5400000">
                    <a:pos x="wd2" y="hd2"/>
                  </a:cxn>
                  <a:cxn ang="10800000">
                    <a:pos x="wd2" y="hd2"/>
                  </a:cxn>
                  <a:cxn ang="16200000">
                    <a:pos x="wd2" y="hd2"/>
                  </a:cxn>
                </a:cxnLst>
                <a:rect l="0" t="0" r="r" b="b"/>
                <a:pathLst>
                  <a:path w="21600" h="21600" extrusionOk="0">
                    <a:moveTo>
                      <a:pt x="2155" y="19449"/>
                    </a:moveTo>
                    <a:lnTo>
                      <a:pt x="2155" y="1075"/>
                    </a:lnTo>
                    <a:cubicBezTo>
                      <a:pt x="2155" y="481"/>
                      <a:pt x="2638" y="0"/>
                      <a:pt x="3233" y="0"/>
                    </a:cubicBezTo>
                    <a:lnTo>
                      <a:pt x="20522" y="0"/>
                    </a:lnTo>
                    <a:cubicBezTo>
                      <a:pt x="21118" y="0"/>
                      <a:pt x="21600" y="481"/>
                      <a:pt x="21600" y="1075"/>
                    </a:cubicBezTo>
                    <a:cubicBezTo>
                      <a:pt x="21600" y="1669"/>
                      <a:pt x="21118" y="2151"/>
                      <a:pt x="20522" y="2151"/>
                    </a:cubicBezTo>
                    <a:lnTo>
                      <a:pt x="19445" y="2151"/>
                    </a:lnTo>
                    <a:lnTo>
                      <a:pt x="19445" y="20525"/>
                    </a:lnTo>
                    <a:cubicBezTo>
                      <a:pt x="19445" y="21119"/>
                      <a:pt x="18962" y="21600"/>
                      <a:pt x="18367" y="21600"/>
                    </a:cubicBezTo>
                    <a:lnTo>
                      <a:pt x="1078" y="21600"/>
                    </a:lnTo>
                    <a:cubicBezTo>
                      <a:pt x="482" y="21600"/>
                      <a:pt x="0" y="21119"/>
                      <a:pt x="0" y="20525"/>
                    </a:cubicBezTo>
                    <a:cubicBezTo>
                      <a:pt x="0" y="19931"/>
                      <a:pt x="482" y="19449"/>
                      <a:pt x="1078" y="19449"/>
                    </a:cubicBezTo>
                    <a:close/>
                    <a:moveTo>
                      <a:pt x="3233" y="0"/>
                    </a:moveTo>
                    <a:cubicBezTo>
                      <a:pt x="3828" y="0"/>
                      <a:pt x="4310" y="481"/>
                      <a:pt x="4310" y="1075"/>
                    </a:cubicBezTo>
                    <a:cubicBezTo>
                      <a:pt x="4310" y="1669"/>
                      <a:pt x="3828" y="2151"/>
                      <a:pt x="3233" y="2151"/>
                    </a:cubicBezTo>
                    <a:cubicBezTo>
                      <a:pt x="2935" y="2151"/>
                      <a:pt x="2694" y="1910"/>
                      <a:pt x="2694" y="1613"/>
                    </a:cubicBezTo>
                    <a:cubicBezTo>
                      <a:pt x="2694" y="1316"/>
                      <a:pt x="2935" y="1075"/>
                      <a:pt x="3233" y="1075"/>
                    </a:cubicBezTo>
                    <a:lnTo>
                      <a:pt x="4311" y="1075"/>
                    </a:lnTo>
                    <a:moveTo>
                      <a:pt x="19445" y="2151"/>
                    </a:moveTo>
                    <a:lnTo>
                      <a:pt x="3233" y="2151"/>
                    </a:lnTo>
                    <a:moveTo>
                      <a:pt x="1078" y="19449"/>
                    </a:moveTo>
                    <a:cubicBezTo>
                      <a:pt x="1375" y="19449"/>
                      <a:pt x="1616" y="19690"/>
                      <a:pt x="1616" y="19987"/>
                    </a:cubicBezTo>
                    <a:cubicBezTo>
                      <a:pt x="1616" y="20284"/>
                      <a:pt x="1375" y="20525"/>
                      <a:pt x="1078" y="20525"/>
                    </a:cubicBezTo>
                    <a:lnTo>
                      <a:pt x="2155" y="20525"/>
                    </a:lnTo>
                    <a:moveTo>
                      <a:pt x="1078" y="21600"/>
                    </a:moveTo>
                    <a:cubicBezTo>
                      <a:pt x="1673" y="21600"/>
                      <a:pt x="2155" y="21119"/>
                      <a:pt x="2155" y="20525"/>
                    </a:cubicBezTo>
                    <a:lnTo>
                      <a:pt x="2155" y="19449"/>
                    </a:lnTo>
                  </a:path>
                </a:pathLst>
              </a:custGeom>
              <a:noFill/>
              <a:ln w="25400" cap="flat">
                <a:solidFill>
                  <a:srgbClr val="000000">
                    <a:alpha val="20000"/>
                  </a:srgbClr>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grpSp>
        <p:nvGrpSpPr>
          <p:cNvPr id="96" name="Group 629"/>
          <p:cNvGrpSpPr/>
          <p:nvPr/>
        </p:nvGrpSpPr>
        <p:grpSpPr>
          <a:xfrm>
            <a:off x="3521075" y="1684337"/>
            <a:ext cx="731838" cy="400052"/>
            <a:chOff x="0" y="0"/>
            <a:chExt cx="731837" cy="400051"/>
          </a:xfrm>
        </p:grpSpPr>
        <p:sp>
          <p:nvSpPr>
            <p:cNvPr id="97" name="Shape 604"/>
            <p:cNvSpPr/>
            <p:nvPr/>
          </p:nvSpPr>
          <p:spPr>
            <a:xfrm>
              <a:off x="0" y="-1"/>
              <a:ext cx="731838" cy="400053"/>
            </a:xfrm>
            <a:prstGeom prst="rect">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lgn="ctr">
                <a:defRPr sz="1400"/>
              </a:pPr>
              <a:endParaRPr/>
            </a:p>
          </p:txBody>
        </p:sp>
        <p:grpSp>
          <p:nvGrpSpPr>
            <p:cNvPr id="98" name="Group 628"/>
            <p:cNvGrpSpPr/>
            <p:nvPr/>
          </p:nvGrpSpPr>
          <p:grpSpPr>
            <a:xfrm>
              <a:off x="80963" y="26987"/>
              <a:ext cx="569912" cy="346076"/>
              <a:chOff x="0" y="0"/>
              <a:chExt cx="569911" cy="346075"/>
            </a:xfrm>
          </p:grpSpPr>
          <p:grpSp>
            <p:nvGrpSpPr>
              <p:cNvPr id="99" name="Group 614"/>
              <p:cNvGrpSpPr/>
              <p:nvPr/>
            </p:nvGrpSpPr>
            <p:grpSpPr>
              <a:xfrm>
                <a:off x="-1" y="-1"/>
                <a:ext cx="263527" cy="346077"/>
                <a:chOff x="0" y="0"/>
                <a:chExt cx="263525" cy="346075"/>
              </a:xfrm>
            </p:grpSpPr>
            <p:grpSp>
              <p:nvGrpSpPr>
                <p:cNvPr id="113" name="Group 608"/>
                <p:cNvGrpSpPr/>
                <p:nvPr/>
              </p:nvGrpSpPr>
              <p:grpSpPr>
                <a:xfrm>
                  <a:off x="-1" y="-1"/>
                  <a:ext cx="263527" cy="346077"/>
                  <a:chOff x="0" y="0"/>
                  <a:chExt cx="263525" cy="346075"/>
                </a:xfrm>
              </p:grpSpPr>
              <p:sp>
                <p:nvSpPr>
                  <p:cNvPr id="119" name="Shape 605"/>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393"/>
                        </a:lnTo>
                        <a:lnTo>
                          <a:pt x="16075"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0" name="Shape 606"/>
                  <p:cNvSpPr/>
                  <p:nvPr/>
                </p:nvSpPr>
                <p:spPr>
                  <a:xfrm rot="10800000" flipH="1">
                    <a:off x="196113" y="0"/>
                    <a:ext cx="67413" cy="6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1" name="Shape 607"/>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16075" y="21600"/>
                        </a:moveTo>
                        <a:lnTo>
                          <a:pt x="17180" y="18234"/>
                        </a:lnTo>
                        <a:lnTo>
                          <a:pt x="21600" y="17393"/>
                        </a:lnTo>
                        <a:lnTo>
                          <a:pt x="16075" y="21600"/>
                        </a:lnTo>
                        <a:lnTo>
                          <a:pt x="0" y="21600"/>
                        </a:lnTo>
                        <a:lnTo>
                          <a:pt x="0" y="0"/>
                        </a:lnTo>
                        <a:lnTo>
                          <a:pt x="21600" y="0"/>
                        </a:lnTo>
                        <a:lnTo>
                          <a:pt x="21600" y="17393"/>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114" name="Shape 609"/>
                <p:cNvSpPr/>
                <p:nvPr/>
              </p:nvSpPr>
              <p:spPr>
                <a:xfrm>
                  <a:off x="57150" y="123824"/>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15" name="Shape 610"/>
                <p:cNvSpPr/>
                <p:nvPr/>
              </p:nvSpPr>
              <p:spPr>
                <a:xfrm>
                  <a:off x="57150" y="169862"/>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16" name="Shape 611"/>
                <p:cNvSpPr/>
                <p:nvPr/>
              </p:nvSpPr>
              <p:spPr>
                <a:xfrm>
                  <a:off x="57150" y="217487"/>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17" name="Shape 612"/>
                <p:cNvSpPr/>
                <p:nvPr/>
              </p:nvSpPr>
              <p:spPr>
                <a:xfrm>
                  <a:off x="57150" y="265112"/>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18" name="Shape 613"/>
                <p:cNvSpPr/>
                <p:nvPr/>
              </p:nvSpPr>
              <p:spPr>
                <a:xfrm>
                  <a:off x="55562" y="76199"/>
                  <a:ext cx="122239"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grpSp>
            <p:nvGrpSpPr>
              <p:cNvPr id="100" name="Group 627"/>
              <p:cNvGrpSpPr/>
              <p:nvPr/>
            </p:nvGrpSpPr>
            <p:grpSpPr>
              <a:xfrm>
                <a:off x="296861" y="26987"/>
                <a:ext cx="273051" cy="292101"/>
                <a:chOff x="0" y="0"/>
                <a:chExt cx="273050" cy="292100"/>
              </a:xfrm>
            </p:grpSpPr>
            <p:grpSp>
              <p:nvGrpSpPr>
                <p:cNvPr id="101" name="Group 618"/>
                <p:cNvGrpSpPr/>
                <p:nvPr/>
              </p:nvGrpSpPr>
              <p:grpSpPr>
                <a:xfrm>
                  <a:off x="0" y="0"/>
                  <a:ext cx="225425" cy="227012"/>
                  <a:chOff x="0" y="0"/>
                  <a:chExt cx="225425" cy="227011"/>
                </a:xfrm>
              </p:grpSpPr>
              <p:sp>
                <p:nvSpPr>
                  <p:cNvPr id="110" name="Shape 615"/>
                  <p:cNvSpPr/>
                  <p:nvPr/>
                </p:nvSpPr>
                <p:spPr>
                  <a:xfrm>
                    <a:off x="-1" y="0"/>
                    <a:ext cx="225426" cy="227012"/>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11" name="Shape 616"/>
                  <p:cNvSpPr/>
                  <p:nvPr/>
                </p:nvSpPr>
                <p:spPr>
                  <a:xfrm>
                    <a:off x="0" y="11246"/>
                    <a:ext cx="44986" cy="2157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12" name="Shape 617"/>
                  <p:cNvSpPr/>
                  <p:nvPr/>
                </p:nvSpPr>
                <p:spPr>
                  <a:xfrm>
                    <a:off x="-1" y="0"/>
                    <a:ext cx="225426" cy="227012"/>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102" name="Group 622"/>
                <p:cNvGrpSpPr/>
                <p:nvPr/>
              </p:nvGrpSpPr>
              <p:grpSpPr>
                <a:xfrm>
                  <a:off x="23812" y="31750"/>
                  <a:ext cx="225426" cy="228601"/>
                  <a:chOff x="0" y="0"/>
                  <a:chExt cx="225425" cy="228600"/>
                </a:xfrm>
              </p:grpSpPr>
              <p:sp>
                <p:nvSpPr>
                  <p:cNvPr id="107" name="Shape 619"/>
                  <p:cNvSpPr/>
                  <p:nvPr/>
                </p:nvSpPr>
                <p:spPr>
                  <a:xfrm>
                    <a:off x="-1" y="-1"/>
                    <a:ext cx="225426" cy="228601"/>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4"/>
                          <a:pt x="0" y="20537"/>
                        </a:cubicBezTo>
                        <a:cubicBezTo>
                          <a:pt x="0" y="19951"/>
                          <a:pt x="482" y="19475"/>
                          <a:pt x="1078" y="19475"/>
                        </a:cubicBezTo>
                        <a:lnTo>
                          <a:pt x="2155" y="19475"/>
                        </a:ln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08" name="Shape 620"/>
                  <p:cNvSpPr/>
                  <p:nvPr/>
                </p:nvSpPr>
                <p:spPr>
                  <a:xfrm>
                    <a:off x="0" y="11245"/>
                    <a:ext cx="44986" cy="217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17"/>
                          <a:pt x="19182" y="1118"/>
                          <a:pt x="16200" y="1118"/>
                        </a:cubicBezTo>
                        <a:cubicBezTo>
                          <a:pt x="14709" y="1118"/>
                          <a:pt x="13500" y="867"/>
                          <a:pt x="13500" y="559"/>
                        </a:cubicBezTo>
                        <a:cubicBezTo>
                          <a:pt x="13500" y="250"/>
                          <a:pt x="14709" y="0"/>
                          <a:pt x="16200" y="0"/>
                        </a:cubicBezTo>
                        <a:close/>
                        <a:moveTo>
                          <a:pt x="10800" y="20482"/>
                        </a:moveTo>
                        <a:cubicBezTo>
                          <a:pt x="10800" y="21100"/>
                          <a:pt x="8382" y="21600"/>
                          <a:pt x="5400" y="21600"/>
                        </a:cubicBezTo>
                        <a:cubicBezTo>
                          <a:pt x="2418" y="21600"/>
                          <a:pt x="0" y="21100"/>
                          <a:pt x="0" y="20482"/>
                        </a:cubicBezTo>
                        <a:cubicBezTo>
                          <a:pt x="0" y="19865"/>
                          <a:pt x="2418" y="19365"/>
                          <a:pt x="5400" y="19365"/>
                        </a:cubicBezTo>
                        <a:cubicBezTo>
                          <a:pt x="6891" y="19365"/>
                          <a:pt x="8100" y="19615"/>
                          <a:pt x="8100" y="19924"/>
                        </a:cubicBezTo>
                        <a:cubicBezTo>
                          <a:pt x="8100" y="20232"/>
                          <a:pt x="6891" y="20482"/>
                          <a:pt x="5400" y="20482"/>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09" name="Shape 621"/>
                  <p:cNvSpPr/>
                  <p:nvPr/>
                </p:nvSpPr>
                <p:spPr>
                  <a:xfrm>
                    <a:off x="-1" y="-1"/>
                    <a:ext cx="225426" cy="228601"/>
                  </a:xfrm>
                  <a:custGeom>
                    <a:avLst/>
                    <a:gdLst/>
                    <a:ahLst/>
                    <a:cxnLst>
                      <a:cxn ang="0">
                        <a:pos x="wd2" y="hd2"/>
                      </a:cxn>
                      <a:cxn ang="5400000">
                        <a:pos x="wd2" y="hd2"/>
                      </a:cxn>
                      <a:cxn ang="10800000">
                        <a:pos x="wd2" y="hd2"/>
                      </a:cxn>
                      <a:cxn ang="16200000">
                        <a:pos x="wd2" y="hd2"/>
                      </a:cxn>
                    </a:cxnLst>
                    <a:rect l="0" t="0" r="r" b="b"/>
                    <a:pathLst>
                      <a:path w="21600" h="21600" extrusionOk="0">
                        <a:moveTo>
                          <a:pt x="2155" y="19475"/>
                        </a:move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lnTo>
                          <a:pt x="1078" y="21600"/>
                        </a:lnTo>
                        <a:cubicBezTo>
                          <a:pt x="482" y="21600"/>
                          <a:pt x="0" y="21124"/>
                          <a:pt x="0" y="20537"/>
                        </a:cubicBezTo>
                        <a:cubicBezTo>
                          <a:pt x="0" y="19951"/>
                          <a:pt x="482" y="19475"/>
                          <a:pt x="1078" y="19475"/>
                        </a:cubicBezTo>
                        <a:close/>
                        <a:moveTo>
                          <a:pt x="3233" y="0"/>
                        </a:moveTo>
                        <a:cubicBezTo>
                          <a:pt x="3828" y="0"/>
                          <a:pt x="4310" y="476"/>
                          <a:pt x="4310" y="1063"/>
                        </a:cubicBezTo>
                        <a:cubicBezTo>
                          <a:pt x="4310" y="1649"/>
                          <a:pt x="3828" y="2125"/>
                          <a:pt x="3233" y="2125"/>
                        </a:cubicBezTo>
                        <a:cubicBezTo>
                          <a:pt x="2935" y="2125"/>
                          <a:pt x="2694" y="1887"/>
                          <a:pt x="2694" y="1594"/>
                        </a:cubicBezTo>
                        <a:cubicBezTo>
                          <a:pt x="2694" y="1300"/>
                          <a:pt x="2935" y="1063"/>
                          <a:pt x="3233" y="1063"/>
                        </a:cubicBezTo>
                        <a:lnTo>
                          <a:pt x="4311" y="1063"/>
                        </a:lnTo>
                        <a:moveTo>
                          <a:pt x="19445" y="2125"/>
                        </a:moveTo>
                        <a:lnTo>
                          <a:pt x="3233" y="2125"/>
                        </a:lnTo>
                        <a:moveTo>
                          <a:pt x="1078" y="19475"/>
                        </a:moveTo>
                        <a:cubicBezTo>
                          <a:pt x="1375" y="19475"/>
                          <a:pt x="1616" y="19713"/>
                          <a:pt x="1616" y="20006"/>
                        </a:cubicBezTo>
                        <a:cubicBezTo>
                          <a:pt x="1616" y="20299"/>
                          <a:pt x="1375" y="20537"/>
                          <a:pt x="1078" y="20537"/>
                        </a:cubicBezTo>
                        <a:lnTo>
                          <a:pt x="2155" y="20537"/>
                        </a:lnTo>
                        <a:moveTo>
                          <a:pt x="1078" y="21600"/>
                        </a:moveTo>
                        <a:cubicBezTo>
                          <a:pt x="1673" y="21600"/>
                          <a:pt x="2155" y="21124"/>
                          <a:pt x="2155" y="20537"/>
                        </a:cubicBezTo>
                        <a:lnTo>
                          <a:pt x="2155" y="19475"/>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103" name="Group 626"/>
                <p:cNvGrpSpPr/>
                <p:nvPr/>
              </p:nvGrpSpPr>
              <p:grpSpPr>
                <a:xfrm>
                  <a:off x="47625" y="65087"/>
                  <a:ext cx="225426" cy="227014"/>
                  <a:chOff x="0" y="0"/>
                  <a:chExt cx="225425" cy="227013"/>
                </a:xfrm>
              </p:grpSpPr>
              <p:sp>
                <p:nvSpPr>
                  <p:cNvPr id="104" name="Shape 623"/>
                  <p:cNvSpPr/>
                  <p:nvPr/>
                </p:nvSpPr>
                <p:spPr>
                  <a:xfrm>
                    <a:off x="-1" y="-1"/>
                    <a:ext cx="225426" cy="227015"/>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05" name="Shape 624"/>
                  <p:cNvSpPr/>
                  <p:nvPr/>
                </p:nvSpPr>
                <p:spPr>
                  <a:xfrm>
                    <a:off x="0" y="11245"/>
                    <a:ext cx="44986" cy="2157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06" name="Shape 625"/>
                  <p:cNvSpPr/>
                  <p:nvPr/>
                </p:nvSpPr>
                <p:spPr>
                  <a:xfrm>
                    <a:off x="-1" y="-1"/>
                    <a:ext cx="225426" cy="227015"/>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grpSp>
      </p:grpSp>
      <p:grpSp>
        <p:nvGrpSpPr>
          <p:cNvPr id="122" name="Group 655"/>
          <p:cNvGrpSpPr/>
          <p:nvPr/>
        </p:nvGrpSpPr>
        <p:grpSpPr>
          <a:xfrm>
            <a:off x="5259394" y="1684337"/>
            <a:ext cx="731838" cy="400052"/>
            <a:chOff x="0" y="0"/>
            <a:chExt cx="731837" cy="400051"/>
          </a:xfrm>
        </p:grpSpPr>
        <p:sp>
          <p:nvSpPr>
            <p:cNvPr id="123" name="Shape 630"/>
            <p:cNvSpPr/>
            <p:nvPr/>
          </p:nvSpPr>
          <p:spPr>
            <a:xfrm>
              <a:off x="-1" y="-1"/>
              <a:ext cx="731839" cy="400053"/>
            </a:xfrm>
            <a:prstGeom prst="rect">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lgn="ctr">
                <a:defRPr sz="1400"/>
              </a:pPr>
              <a:endParaRPr/>
            </a:p>
          </p:txBody>
        </p:sp>
        <p:grpSp>
          <p:nvGrpSpPr>
            <p:cNvPr id="124" name="Group 654"/>
            <p:cNvGrpSpPr/>
            <p:nvPr/>
          </p:nvGrpSpPr>
          <p:grpSpPr>
            <a:xfrm>
              <a:off x="80962" y="26987"/>
              <a:ext cx="569914" cy="346076"/>
              <a:chOff x="0" y="0"/>
              <a:chExt cx="569912" cy="346075"/>
            </a:xfrm>
          </p:grpSpPr>
          <p:grpSp>
            <p:nvGrpSpPr>
              <p:cNvPr id="125" name="Group 640"/>
              <p:cNvGrpSpPr/>
              <p:nvPr/>
            </p:nvGrpSpPr>
            <p:grpSpPr>
              <a:xfrm>
                <a:off x="-1" y="-1"/>
                <a:ext cx="263526" cy="346077"/>
                <a:chOff x="0" y="0"/>
                <a:chExt cx="263524" cy="346075"/>
              </a:xfrm>
            </p:grpSpPr>
            <p:grpSp>
              <p:nvGrpSpPr>
                <p:cNvPr id="139" name="Group 634"/>
                <p:cNvGrpSpPr/>
                <p:nvPr/>
              </p:nvGrpSpPr>
              <p:grpSpPr>
                <a:xfrm>
                  <a:off x="-1" y="-1"/>
                  <a:ext cx="263526" cy="346077"/>
                  <a:chOff x="0" y="0"/>
                  <a:chExt cx="263524" cy="346075"/>
                </a:xfrm>
              </p:grpSpPr>
              <p:sp>
                <p:nvSpPr>
                  <p:cNvPr id="145" name="Shape 631"/>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393"/>
                        </a:lnTo>
                        <a:lnTo>
                          <a:pt x="16075"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6" name="Shape 632"/>
                  <p:cNvSpPr/>
                  <p:nvPr/>
                </p:nvSpPr>
                <p:spPr>
                  <a:xfrm rot="10800000" flipH="1">
                    <a:off x="196111" y="0"/>
                    <a:ext cx="67414" cy="6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7" name="Shape 633"/>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16075" y="21600"/>
                        </a:moveTo>
                        <a:lnTo>
                          <a:pt x="17180" y="18234"/>
                        </a:lnTo>
                        <a:lnTo>
                          <a:pt x="21600" y="17393"/>
                        </a:lnTo>
                        <a:lnTo>
                          <a:pt x="16075" y="21600"/>
                        </a:lnTo>
                        <a:lnTo>
                          <a:pt x="0" y="21600"/>
                        </a:lnTo>
                        <a:lnTo>
                          <a:pt x="0" y="0"/>
                        </a:lnTo>
                        <a:lnTo>
                          <a:pt x="21600" y="0"/>
                        </a:lnTo>
                        <a:lnTo>
                          <a:pt x="21600" y="17393"/>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140" name="Shape 635"/>
                <p:cNvSpPr/>
                <p:nvPr/>
              </p:nvSpPr>
              <p:spPr>
                <a:xfrm>
                  <a:off x="57149" y="123824"/>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41" name="Shape 636"/>
                <p:cNvSpPr/>
                <p:nvPr/>
              </p:nvSpPr>
              <p:spPr>
                <a:xfrm>
                  <a:off x="57149" y="169862"/>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42" name="Shape 637"/>
                <p:cNvSpPr/>
                <p:nvPr/>
              </p:nvSpPr>
              <p:spPr>
                <a:xfrm>
                  <a:off x="57149" y="217487"/>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43" name="Shape 638"/>
                <p:cNvSpPr/>
                <p:nvPr/>
              </p:nvSpPr>
              <p:spPr>
                <a:xfrm>
                  <a:off x="57149" y="265112"/>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44" name="Shape 639"/>
                <p:cNvSpPr/>
                <p:nvPr/>
              </p:nvSpPr>
              <p:spPr>
                <a:xfrm>
                  <a:off x="55562" y="76199"/>
                  <a:ext cx="122237"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grpSp>
            <p:nvGrpSpPr>
              <p:cNvPr id="126" name="Group 653"/>
              <p:cNvGrpSpPr/>
              <p:nvPr/>
            </p:nvGrpSpPr>
            <p:grpSpPr>
              <a:xfrm>
                <a:off x="296863" y="26987"/>
                <a:ext cx="273050" cy="292101"/>
                <a:chOff x="0" y="0"/>
                <a:chExt cx="273049" cy="292100"/>
              </a:xfrm>
            </p:grpSpPr>
            <p:grpSp>
              <p:nvGrpSpPr>
                <p:cNvPr id="127" name="Group 644"/>
                <p:cNvGrpSpPr/>
                <p:nvPr/>
              </p:nvGrpSpPr>
              <p:grpSpPr>
                <a:xfrm>
                  <a:off x="0" y="0"/>
                  <a:ext cx="225425" cy="227012"/>
                  <a:chOff x="0" y="0"/>
                  <a:chExt cx="225425" cy="227011"/>
                </a:xfrm>
              </p:grpSpPr>
              <p:sp>
                <p:nvSpPr>
                  <p:cNvPr id="136" name="Shape 641"/>
                  <p:cNvSpPr/>
                  <p:nvPr/>
                </p:nvSpPr>
                <p:spPr>
                  <a:xfrm>
                    <a:off x="0" y="0"/>
                    <a:ext cx="225425" cy="227012"/>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37" name="Shape 642"/>
                  <p:cNvSpPr/>
                  <p:nvPr/>
                </p:nvSpPr>
                <p:spPr>
                  <a:xfrm>
                    <a:off x="0" y="11246"/>
                    <a:ext cx="44986" cy="2157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38" name="Shape 643"/>
                  <p:cNvSpPr/>
                  <p:nvPr/>
                </p:nvSpPr>
                <p:spPr>
                  <a:xfrm>
                    <a:off x="0" y="0"/>
                    <a:ext cx="225425" cy="227012"/>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128" name="Group 648"/>
                <p:cNvGrpSpPr/>
                <p:nvPr/>
              </p:nvGrpSpPr>
              <p:grpSpPr>
                <a:xfrm>
                  <a:off x="23811" y="31750"/>
                  <a:ext cx="225426" cy="228601"/>
                  <a:chOff x="0" y="0"/>
                  <a:chExt cx="225425" cy="228600"/>
                </a:xfrm>
              </p:grpSpPr>
              <p:sp>
                <p:nvSpPr>
                  <p:cNvPr id="133" name="Shape 645"/>
                  <p:cNvSpPr/>
                  <p:nvPr/>
                </p:nvSpPr>
                <p:spPr>
                  <a:xfrm>
                    <a:off x="0" y="-1"/>
                    <a:ext cx="225425" cy="228601"/>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4"/>
                          <a:pt x="0" y="20537"/>
                        </a:cubicBezTo>
                        <a:cubicBezTo>
                          <a:pt x="0" y="19951"/>
                          <a:pt x="482" y="19475"/>
                          <a:pt x="1078" y="19475"/>
                        </a:cubicBezTo>
                        <a:lnTo>
                          <a:pt x="2155" y="19475"/>
                        </a:ln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34" name="Shape 646"/>
                  <p:cNvSpPr/>
                  <p:nvPr/>
                </p:nvSpPr>
                <p:spPr>
                  <a:xfrm>
                    <a:off x="0" y="11245"/>
                    <a:ext cx="44986" cy="217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17"/>
                          <a:pt x="19182" y="1118"/>
                          <a:pt x="16200" y="1118"/>
                        </a:cubicBezTo>
                        <a:cubicBezTo>
                          <a:pt x="14709" y="1118"/>
                          <a:pt x="13500" y="867"/>
                          <a:pt x="13500" y="559"/>
                        </a:cubicBezTo>
                        <a:cubicBezTo>
                          <a:pt x="13500" y="250"/>
                          <a:pt x="14709" y="0"/>
                          <a:pt x="16200" y="0"/>
                        </a:cubicBezTo>
                        <a:close/>
                        <a:moveTo>
                          <a:pt x="10800" y="20482"/>
                        </a:moveTo>
                        <a:cubicBezTo>
                          <a:pt x="10800" y="21100"/>
                          <a:pt x="8382" y="21600"/>
                          <a:pt x="5400" y="21600"/>
                        </a:cubicBezTo>
                        <a:cubicBezTo>
                          <a:pt x="2418" y="21600"/>
                          <a:pt x="0" y="21100"/>
                          <a:pt x="0" y="20482"/>
                        </a:cubicBezTo>
                        <a:cubicBezTo>
                          <a:pt x="0" y="19865"/>
                          <a:pt x="2418" y="19365"/>
                          <a:pt x="5400" y="19365"/>
                        </a:cubicBezTo>
                        <a:cubicBezTo>
                          <a:pt x="6891" y="19365"/>
                          <a:pt x="8100" y="19615"/>
                          <a:pt x="8100" y="19924"/>
                        </a:cubicBezTo>
                        <a:cubicBezTo>
                          <a:pt x="8100" y="20232"/>
                          <a:pt x="6891" y="20482"/>
                          <a:pt x="5400" y="20482"/>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35" name="Shape 647"/>
                  <p:cNvSpPr/>
                  <p:nvPr/>
                </p:nvSpPr>
                <p:spPr>
                  <a:xfrm>
                    <a:off x="0" y="-1"/>
                    <a:ext cx="225425" cy="228601"/>
                  </a:xfrm>
                  <a:custGeom>
                    <a:avLst/>
                    <a:gdLst/>
                    <a:ahLst/>
                    <a:cxnLst>
                      <a:cxn ang="0">
                        <a:pos x="wd2" y="hd2"/>
                      </a:cxn>
                      <a:cxn ang="5400000">
                        <a:pos x="wd2" y="hd2"/>
                      </a:cxn>
                      <a:cxn ang="10800000">
                        <a:pos x="wd2" y="hd2"/>
                      </a:cxn>
                      <a:cxn ang="16200000">
                        <a:pos x="wd2" y="hd2"/>
                      </a:cxn>
                    </a:cxnLst>
                    <a:rect l="0" t="0" r="r" b="b"/>
                    <a:pathLst>
                      <a:path w="21600" h="21600" extrusionOk="0">
                        <a:moveTo>
                          <a:pt x="2155" y="19475"/>
                        </a:move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lnTo>
                          <a:pt x="1078" y="21600"/>
                        </a:lnTo>
                        <a:cubicBezTo>
                          <a:pt x="482" y="21600"/>
                          <a:pt x="0" y="21124"/>
                          <a:pt x="0" y="20537"/>
                        </a:cubicBezTo>
                        <a:cubicBezTo>
                          <a:pt x="0" y="19951"/>
                          <a:pt x="482" y="19475"/>
                          <a:pt x="1078" y="19475"/>
                        </a:cubicBezTo>
                        <a:close/>
                        <a:moveTo>
                          <a:pt x="3233" y="0"/>
                        </a:moveTo>
                        <a:cubicBezTo>
                          <a:pt x="3828" y="0"/>
                          <a:pt x="4310" y="476"/>
                          <a:pt x="4310" y="1063"/>
                        </a:cubicBezTo>
                        <a:cubicBezTo>
                          <a:pt x="4310" y="1649"/>
                          <a:pt x="3828" y="2125"/>
                          <a:pt x="3233" y="2125"/>
                        </a:cubicBezTo>
                        <a:cubicBezTo>
                          <a:pt x="2935" y="2125"/>
                          <a:pt x="2694" y="1887"/>
                          <a:pt x="2694" y="1594"/>
                        </a:cubicBezTo>
                        <a:cubicBezTo>
                          <a:pt x="2694" y="1300"/>
                          <a:pt x="2935" y="1063"/>
                          <a:pt x="3233" y="1063"/>
                        </a:cubicBezTo>
                        <a:lnTo>
                          <a:pt x="4311" y="1063"/>
                        </a:lnTo>
                        <a:moveTo>
                          <a:pt x="19445" y="2125"/>
                        </a:moveTo>
                        <a:lnTo>
                          <a:pt x="3233" y="2125"/>
                        </a:lnTo>
                        <a:moveTo>
                          <a:pt x="1078" y="19475"/>
                        </a:moveTo>
                        <a:cubicBezTo>
                          <a:pt x="1375" y="19475"/>
                          <a:pt x="1616" y="19713"/>
                          <a:pt x="1616" y="20006"/>
                        </a:cubicBezTo>
                        <a:cubicBezTo>
                          <a:pt x="1616" y="20299"/>
                          <a:pt x="1375" y="20537"/>
                          <a:pt x="1078" y="20537"/>
                        </a:cubicBezTo>
                        <a:lnTo>
                          <a:pt x="2155" y="20537"/>
                        </a:lnTo>
                        <a:moveTo>
                          <a:pt x="1078" y="21600"/>
                        </a:moveTo>
                        <a:cubicBezTo>
                          <a:pt x="1673" y="21600"/>
                          <a:pt x="2155" y="21124"/>
                          <a:pt x="2155" y="20537"/>
                        </a:cubicBezTo>
                        <a:lnTo>
                          <a:pt x="2155" y="19475"/>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129" name="Group 652"/>
                <p:cNvGrpSpPr/>
                <p:nvPr/>
              </p:nvGrpSpPr>
              <p:grpSpPr>
                <a:xfrm>
                  <a:off x="47624" y="65087"/>
                  <a:ext cx="225426" cy="227014"/>
                  <a:chOff x="0" y="0"/>
                  <a:chExt cx="225425" cy="227013"/>
                </a:xfrm>
              </p:grpSpPr>
              <p:sp>
                <p:nvSpPr>
                  <p:cNvPr id="130" name="Shape 649"/>
                  <p:cNvSpPr/>
                  <p:nvPr/>
                </p:nvSpPr>
                <p:spPr>
                  <a:xfrm>
                    <a:off x="0" y="-1"/>
                    <a:ext cx="225425" cy="227015"/>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31" name="Shape 650"/>
                  <p:cNvSpPr/>
                  <p:nvPr/>
                </p:nvSpPr>
                <p:spPr>
                  <a:xfrm>
                    <a:off x="0" y="11245"/>
                    <a:ext cx="44986" cy="2157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32" name="Shape 651"/>
                  <p:cNvSpPr/>
                  <p:nvPr/>
                </p:nvSpPr>
                <p:spPr>
                  <a:xfrm>
                    <a:off x="0" y="-1"/>
                    <a:ext cx="225425" cy="227015"/>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grpSp>
      </p:grpSp>
      <p:grpSp>
        <p:nvGrpSpPr>
          <p:cNvPr id="148" name="Group 681"/>
          <p:cNvGrpSpPr/>
          <p:nvPr/>
        </p:nvGrpSpPr>
        <p:grpSpPr>
          <a:xfrm>
            <a:off x="7088189" y="3603624"/>
            <a:ext cx="731838" cy="400053"/>
            <a:chOff x="0" y="0"/>
            <a:chExt cx="731837" cy="400051"/>
          </a:xfrm>
        </p:grpSpPr>
        <p:sp>
          <p:nvSpPr>
            <p:cNvPr id="149" name="Shape 656"/>
            <p:cNvSpPr/>
            <p:nvPr/>
          </p:nvSpPr>
          <p:spPr>
            <a:xfrm>
              <a:off x="-1" y="-1"/>
              <a:ext cx="731839" cy="400053"/>
            </a:xfrm>
            <a:prstGeom prst="rect">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lgn="ctr">
                <a:defRPr sz="1400"/>
              </a:pPr>
              <a:endParaRPr/>
            </a:p>
          </p:txBody>
        </p:sp>
        <p:grpSp>
          <p:nvGrpSpPr>
            <p:cNvPr id="150" name="Group 680"/>
            <p:cNvGrpSpPr/>
            <p:nvPr/>
          </p:nvGrpSpPr>
          <p:grpSpPr>
            <a:xfrm>
              <a:off x="80962" y="26989"/>
              <a:ext cx="569914" cy="346076"/>
              <a:chOff x="0" y="0"/>
              <a:chExt cx="569912" cy="346075"/>
            </a:xfrm>
          </p:grpSpPr>
          <p:grpSp>
            <p:nvGrpSpPr>
              <p:cNvPr id="151" name="Group 666"/>
              <p:cNvGrpSpPr/>
              <p:nvPr/>
            </p:nvGrpSpPr>
            <p:grpSpPr>
              <a:xfrm>
                <a:off x="-1" y="-1"/>
                <a:ext cx="263526" cy="346077"/>
                <a:chOff x="0" y="0"/>
                <a:chExt cx="263524" cy="346075"/>
              </a:xfrm>
            </p:grpSpPr>
            <p:grpSp>
              <p:nvGrpSpPr>
                <p:cNvPr id="165" name="Group 660"/>
                <p:cNvGrpSpPr/>
                <p:nvPr/>
              </p:nvGrpSpPr>
              <p:grpSpPr>
                <a:xfrm>
                  <a:off x="-1" y="-1"/>
                  <a:ext cx="263526" cy="346077"/>
                  <a:chOff x="0" y="0"/>
                  <a:chExt cx="263524" cy="346075"/>
                </a:xfrm>
              </p:grpSpPr>
              <p:sp>
                <p:nvSpPr>
                  <p:cNvPr id="171" name="Shape 657"/>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393"/>
                        </a:lnTo>
                        <a:lnTo>
                          <a:pt x="16075"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2" name="Shape 658"/>
                  <p:cNvSpPr/>
                  <p:nvPr/>
                </p:nvSpPr>
                <p:spPr>
                  <a:xfrm rot="10800000" flipH="1">
                    <a:off x="196111" y="0"/>
                    <a:ext cx="67414" cy="6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3" name="Shape 659"/>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16075" y="21600"/>
                        </a:moveTo>
                        <a:lnTo>
                          <a:pt x="17180" y="18234"/>
                        </a:lnTo>
                        <a:lnTo>
                          <a:pt x="21600" y="17393"/>
                        </a:lnTo>
                        <a:lnTo>
                          <a:pt x="16075" y="21600"/>
                        </a:lnTo>
                        <a:lnTo>
                          <a:pt x="0" y="21600"/>
                        </a:lnTo>
                        <a:lnTo>
                          <a:pt x="0" y="0"/>
                        </a:lnTo>
                        <a:lnTo>
                          <a:pt x="21600" y="0"/>
                        </a:lnTo>
                        <a:lnTo>
                          <a:pt x="21600" y="17393"/>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166" name="Shape 661"/>
                <p:cNvSpPr/>
                <p:nvPr/>
              </p:nvSpPr>
              <p:spPr>
                <a:xfrm>
                  <a:off x="57149" y="123824"/>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67" name="Shape 662"/>
                <p:cNvSpPr/>
                <p:nvPr/>
              </p:nvSpPr>
              <p:spPr>
                <a:xfrm>
                  <a:off x="57149" y="169861"/>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68" name="Shape 663"/>
                <p:cNvSpPr/>
                <p:nvPr/>
              </p:nvSpPr>
              <p:spPr>
                <a:xfrm>
                  <a:off x="57149" y="217486"/>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69" name="Shape 664"/>
                <p:cNvSpPr/>
                <p:nvPr/>
              </p:nvSpPr>
              <p:spPr>
                <a:xfrm>
                  <a:off x="57149" y="265111"/>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70" name="Shape 665"/>
                <p:cNvSpPr/>
                <p:nvPr/>
              </p:nvSpPr>
              <p:spPr>
                <a:xfrm>
                  <a:off x="55562" y="76199"/>
                  <a:ext cx="122237"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grpSp>
            <p:nvGrpSpPr>
              <p:cNvPr id="152" name="Group 679"/>
              <p:cNvGrpSpPr/>
              <p:nvPr/>
            </p:nvGrpSpPr>
            <p:grpSpPr>
              <a:xfrm>
                <a:off x="296863" y="26986"/>
                <a:ext cx="273050" cy="292101"/>
                <a:chOff x="0" y="0"/>
                <a:chExt cx="273049" cy="292100"/>
              </a:xfrm>
            </p:grpSpPr>
            <p:grpSp>
              <p:nvGrpSpPr>
                <p:cNvPr id="153" name="Group 670"/>
                <p:cNvGrpSpPr/>
                <p:nvPr/>
              </p:nvGrpSpPr>
              <p:grpSpPr>
                <a:xfrm>
                  <a:off x="0" y="0"/>
                  <a:ext cx="225425" cy="227014"/>
                  <a:chOff x="0" y="0"/>
                  <a:chExt cx="225425" cy="227013"/>
                </a:xfrm>
              </p:grpSpPr>
              <p:sp>
                <p:nvSpPr>
                  <p:cNvPr id="162" name="Shape 667"/>
                  <p:cNvSpPr/>
                  <p:nvPr/>
                </p:nvSpPr>
                <p:spPr>
                  <a:xfrm>
                    <a:off x="0" y="-1"/>
                    <a:ext cx="225425" cy="227015"/>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63" name="Shape 668"/>
                  <p:cNvSpPr/>
                  <p:nvPr/>
                </p:nvSpPr>
                <p:spPr>
                  <a:xfrm>
                    <a:off x="0" y="11245"/>
                    <a:ext cx="44986" cy="2157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64" name="Shape 669"/>
                  <p:cNvSpPr/>
                  <p:nvPr/>
                </p:nvSpPr>
                <p:spPr>
                  <a:xfrm>
                    <a:off x="0" y="-1"/>
                    <a:ext cx="225425" cy="227015"/>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154" name="Group 674"/>
                <p:cNvGrpSpPr/>
                <p:nvPr/>
              </p:nvGrpSpPr>
              <p:grpSpPr>
                <a:xfrm>
                  <a:off x="23811" y="31750"/>
                  <a:ext cx="225426" cy="228601"/>
                  <a:chOff x="0" y="0"/>
                  <a:chExt cx="225425" cy="228600"/>
                </a:xfrm>
              </p:grpSpPr>
              <p:sp>
                <p:nvSpPr>
                  <p:cNvPr id="159" name="Shape 671"/>
                  <p:cNvSpPr/>
                  <p:nvPr/>
                </p:nvSpPr>
                <p:spPr>
                  <a:xfrm>
                    <a:off x="0" y="-1"/>
                    <a:ext cx="225425" cy="228601"/>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4"/>
                          <a:pt x="0" y="20537"/>
                        </a:cubicBezTo>
                        <a:cubicBezTo>
                          <a:pt x="0" y="19951"/>
                          <a:pt x="482" y="19475"/>
                          <a:pt x="1078" y="19475"/>
                        </a:cubicBezTo>
                        <a:lnTo>
                          <a:pt x="2155" y="19475"/>
                        </a:ln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60" name="Shape 672"/>
                  <p:cNvSpPr/>
                  <p:nvPr/>
                </p:nvSpPr>
                <p:spPr>
                  <a:xfrm>
                    <a:off x="0" y="11245"/>
                    <a:ext cx="44986" cy="217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17"/>
                          <a:pt x="19182" y="1118"/>
                          <a:pt x="16200" y="1118"/>
                        </a:cubicBezTo>
                        <a:cubicBezTo>
                          <a:pt x="14709" y="1118"/>
                          <a:pt x="13500" y="867"/>
                          <a:pt x="13500" y="559"/>
                        </a:cubicBezTo>
                        <a:cubicBezTo>
                          <a:pt x="13500" y="250"/>
                          <a:pt x="14709" y="0"/>
                          <a:pt x="16200" y="0"/>
                        </a:cubicBezTo>
                        <a:close/>
                        <a:moveTo>
                          <a:pt x="10800" y="20482"/>
                        </a:moveTo>
                        <a:cubicBezTo>
                          <a:pt x="10800" y="21100"/>
                          <a:pt x="8382" y="21600"/>
                          <a:pt x="5400" y="21600"/>
                        </a:cubicBezTo>
                        <a:cubicBezTo>
                          <a:pt x="2418" y="21600"/>
                          <a:pt x="0" y="21100"/>
                          <a:pt x="0" y="20482"/>
                        </a:cubicBezTo>
                        <a:cubicBezTo>
                          <a:pt x="0" y="19865"/>
                          <a:pt x="2418" y="19365"/>
                          <a:pt x="5400" y="19365"/>
                        </a:cubicBezTo>
                        <a:cubicBezTo>
                          <a:pt x="6891" y="19365"/>
                          <a:pt x="8100" y="19615"/>
                          <a:pt x="8100" y="19924"/>
                        </a:cubicBezTo>
                        <a:cubicBezTo>
                          <a:pt x="8100" y="20232"/>
                          <a:pt x="6891" y="20482"/>
                          <a:pt x="5400" y="20482"/>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61" name="Shape 673"/>
                  <p:cNvSpPr/>
                  <p:nvPr/>
                </p:nvSpPr>
                <p:spPr>
                  <a:xfrm>
                    <a:off x="0" y="-1"/>
                    <a:ext cx="225425" cy="228601"/>
                  </a:xfrm>
                  <a:custGeom>
                    <a:avLst/>
                    <a:gdLst/>
                    <a:ahLst/>
                    <a:cxnLst>
                      <a:cxn ang="0">
                        <a:pos x="wd2" y="hd2"/>
                      </a:cxn>
                      <a:cxn ang="5400000">
                        <a:pos x="wd2" y="hd2"/>
                      </a:cxn>
                      <a:cxn ang="10800000">
                        <a:pos x="wd2" y="hd2"/>
                      </a:cxn>
                      <a:cxn ang="16200000">
                        <a:pos x="wd2" y="hd2"/>
                      </a:cxn>
                    </a:cxnLst>
                    <a:rect l="0" t="0" r="r" b="b"/>
                    <a:pathLst>
                      <a:path w="21600" h="21600" extrusionOk="0">
                        <a:moveTo>
                          <a:pt x="2155" y="19475"/>
                        </a:move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lnTo>
                          <a:pt x="1078" y="21600"/>
                        </a:lnTo>
                        <a:cubicBezTo>
                          <a:pt x="482" y="21600"/>
                          <a:pt x="0" y="21124"/>
                          <a:pt x="0" y="20537"/>
                        </a:cubicBezTo>
                        <a:cubicBezTo>
                          <a:pt x="0" y="19951"/>
                          <a:pt x="482" y="19475"/>
                          <a:pt x="1078" y="19475"/>
                        </a:cubicBezTo>
                        <a:close/>
                        <a:moveTo>
                          <a:pt x="3233" y="0"/>
                        </a:moveTo>
                        <a:cubicBezTo>
                          <a:pt x="3828" y="0"/>
                          <a:pt x="4310" y="476"/>
                          <a:pt x="4310" y="1063"/>
                        </a:cubicBezTo>
                        <a:cubicBezTo>
                          <a:pt x="4310" y="1649"/>
                          <a:pt x="3828" y="2125"/>
                          <a:pt x="3233" y="2125"/>
                        </a:cubicBezTo>
                        <a:cubicBezTo>
                          <a:pt x="2935" y="2125"/>
                          <a:pt x="2694" y="1887"/>
                          <a:pt x="2694" y="1594"/>
                        </a:cubicBezTo>
                        <a:cubicBezTo>
                          <a:pt x="2694" y="1300"/>
                          <a:pt x="2935" y="1063"/>
                          <a:pt x="3233" y="1063"/>
                        </a:cubicBezTo>
                        <a:lnTo>
                          <a:pt x="4311" y="1063"/>
                        </a:lnTo>
                        <a:moveTo>
                          <a:pt x="19445" y="2125"/>
                        </a:moveTo>
                        <a:lnTo>
                          <a:pt x="3233" y="2125"/>
                        </a:lnTo>
                        <a:moveTo>
                          <a:pt x="1078" y="19475"/>
                        </a:moveTo>
                        <a:cubicBezTo>
                          <a:pt x="1375" y="19475"/>
                          <a:pt x="1616" y="19713"/>
                          <a:pt x="1616" y="20006"/>
                        </a:cubicBezTo>
                        <a:cubicBezTo>
                          <a:pt x="1616" y="20299"/>
                          <a:pt x="1375" y="20537"/>
                          <a:pt x="1078" y="20537"/>
                        </a:cubicBezTo>
                        <a:lnTo>
                          <a:pt x="2155" y="20537"/>
                        </a:lnTo>
                        <a:moveTo>
                          <a:pt x="1078" y="21600"/>
                        </a:moveTo>
                        <a:cubicBezTo>
                          <a:pt x="1673" y="21600"/>
                          <a:pt x="2155" y="21124"/>
                          <a:pt x="2155" y="20537"/>
                        </a:cubicBezTo>
                        <a:lnTo>
                          <a:pt x="2155" y="19475"/>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155" name="Group 678"/>
                <p:cNvGrpSpPr/>
                <p:nvPr/>
              </p:nvGrpSpPr>
              <p:grpSpPr>
                <a:xfrm>
                  <a:off x="47624" y="65088"/>
                  <a:ext cx="225426" cy="227013"/>
                  <a:chOff x="0" y="0"/>
                  <a:chExt cx="225425" cy="227011"/>
                </a:xfrm>
              </p:grpSpPr>
              <p:sp>
                <p:nvSpPr>
                  <p:cNvPr id="156" name="Shape 675"/>
                  <p:cNvSpPr/>
                  <p:nvPr/>
                </p:nvSpPr>
                <p:spPr>
                  <a:xfrm>
                    <a:off x="0" y="0"/>
                    <a:ext cx="225425" cy="227012"/>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57" name="Shape 676"/>
                  <p:cNvSpPr/>
                  <p:nvPr/>
                </p:nvSpPr>
                <p:spPr>
                  <a:xfrm>
                    <a:off x="0" y="11246"/>
                    <a:ext cx="44986" cy="2157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58" name="Shape 677"/>
                  <p:cNvSpPr/>
                  <p:nvPr/>
                </p:nvSpPr>
                <p:spPr>
                  <a:xfrm>
                    <a:off x="0" y="0"/>
                    <a:ext cx="225425" cy="227012"/>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grpSp>
      </p:grpSp>
      <p:grpSp>
        <p:nvGrpSpPr>
          <p:cNvPr id="174" name="Group 707"/>
          <p:cNvGrpSpPr/>
          <p:nvPr/>
        </p:nvGrpSpPr>
        <p:grpSpPr>
          <a:xfrm>
            <a:off x="1784350" y="3603624"/>
            <a:ext cx="731838" cy="400053"/>
            <a:chOff x="0" y="0"/>
            <a:chExt cx="731837" cy="400051"/>
          </a:xfrm>
        </p:grpSpPr>
        <p:sp>
          <p:nvSpPr>
            <p:cNvPr id="175" name="Shape 682"/>
            <p:cNvSpPr/>
            <p:nvPr/>
          </p:nvSpPr>
          <p:spPr>
            <a:xfrm>
              <a:off x="0" y="-1"/>
              <a:ext cx="731838" cy="400053"/>
            </a:xfrm>
            <a:prstGeom prst="rect">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lgn="ctr">
                <a:defRPr sz="1400"/>
              </a:pPr>
              <a:endParaRPr/>
            </a:p>
          </p:txBody>
        </p:sp>
        <p:grpSp>
          <p:nvGrpSpPr>
            <p:cNvPr id="176" name="Group 706"/>
            <p:cNvGrpSpPr/>
            <p:nvPr/>
          </p:nvGrpSpPr>
          <p:grpSpPr>
            <a:xfrm>
              <a:off x="80963" y="26989"/>
              <a:ext cx="569912" cy="346076"/>
              <a:chOff x="0" y="0"/>
              <a:chExt cx="569911" cy="346075"/>
            </a:xfrm>
          </p:grpSpPr>
          <p:grpSp>
            <p:nvGrpSpPr>
              <p:cNvPr id="177" name="Group 692"/>
              <p:cNvGrpSpPr/>
              <p:nvPr/>
            </p:nvGrpSpPr>
            <p:grpSpPr>
              <a:xfrm>
                <a:off x="-1" y="-1"/>
                <a:ext cx="263527" cy="346077"/>
                <a:chOff x="0" y="0"/>
                <a:chExt cx="263525" cy="346075"/>
              </a:xfrm>
            </p:grpSpPr>
            <p:grpSp>
              <p:nvGrpSpPr>
                <p:cNvPr id="191" name="Group 686"/>
                <p:cNvGrpSpPr/>
                <p:nvPr/>
              </p:nvGrpSpPr>
              <p:grpSpPr>
                <a:xfrm>
                  <a:off x="-1" y="-1"/>
                  <a:ext cx="263527" cy="346077"/>
                  <a:chOff x="0" y="0"/>
                  <a:chExt cx="263525" cy="346075"/>
                </a:xfrm>
              </p:grpSpPr>
              <p:sp>
                <p:nvSpPr>
                  <p:cNvPr id="197" name="Shape 683"/>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393"/>
                        </a:lnTo>
                        <a:lnTo>
                          <a:pt x="16075"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8" name="Shape 684"/>
                  <p:cNvSpPr/>
                  <p:nvPr/>
                </p:nvSpPr>
                <p:spPr>
                  <a:xfrm rot="10800000" flipH="1">
                    <a:off x="196113" y="0"/>
                    <a:ext cx="67413" cy="6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9" name="Shape 685"/>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16075" y="21600"/>
                        </a:moveTo>
                        <a:lnTo>
                          <a:pt x="17180" y="18234"/>
                        </a:lnTo>
                        <a:lnTo>
                          <a:pt x="21600" y="17393"/>
                        </a:lnTo>
                        <a:lnTo>
                          <a:pt x="16075" y="21600"/>
                        </a:lnTo>
                        <a:lnTo>
                          <a:pt x="0" y="21600"/>
                        </a:lnTo>
                        <a:lnTo>
                          <a:pt x="0" y="0"/>
                        </a:lnTo>
                        <a:lnTo>
                          <a:pt x="21600" y="0"/>
                        </a:lnTo>
                        <a:lnTo>
                          <a:pt x="21600" y="17393"/>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192" name="Shape 687"/>
                <p:cNvSpPr/>
                <p:nvPr/>
              </p:nvSpPr>
              <p:spPr>
                <a:xfrm>
                  <a:off x="57150" y="123824"/>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93" name="Shape 688"/>
                <p:cNvSpPr/>
                <p:nvPr/>
              </p:nvSpPr>
              <p:spPr>
                <a:xfrm>
                  <a:off x="57150" y="169861"/>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94" name="Shape 689"/>
                <p:cNvSpPr/>
                <p:nvPr/>
              </p:nvSpPr>
              <p:spPr>
                <a:xfrm>
                  <a:off x="57150" y="217486"/>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95" name="Shape 690"/>
                <p:cNvSpPr/>
                <p:nvPr/>
              </p:nvSpPr>
              <p:spPr>
                <a:xfrm>
                  <a:off x="57150" y="265111"/>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96" name="Shape 691"/>
                <p:cNvSpPr/>
                <p:nvPr/>
              </p:nvSpPr>
              <p:spPr>
                <a:xfrm>
                  <a:off x="55562" y="76199"/>
                  <a:ext cx="122239"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grpSp>
            <p:nvGrpSpPr>
              <p:cNvPr id="178" name="Group 705"/>
              <p:cNvGrpSpPr/>
              <p:nvPr/>
            </p:nvGrpSpPr>
            <p:grpSpPr>
              <a:xfrm>
                <a:off x="296861" y="26986"/>
                <a:ext cx="273051" cy="292101"/>
                <a:chOff x="0" y="0"/>
                <a:chExt cx="273050" cy="292100"/>
              </a:xfrm>
            </p:grpSpPr>
            <p:grpSp>
              <p:nvGrpSpPr>
                <p:cNvPr id="179" name="Group 696"/>
                <p:cNvGrpSpPr/>
                <p:nvPr/>
              </p:nvGrpSpPr>
              <p:grpSpPr>
                <a:xfrm>
                  <a:off x="0" y="0"/>
                  <a:ext cx="225425" cy="227014"/>
                  <a:chOff x="0" y="0"/>
                  <a:chExt cx="225425" cy="227013"/>
                </a:xfrm>
              </p:grpSpPr>
              <p:sp>
                <p:nvSpPr>
                  <p:cNvPr id="188" name="Shape 693"/>
                  <p:cNvSpPr/>
                  <p:nvPr/>
                </p:nvSpPr>
                <p:spPr>
                  <a:xfrm>
                    <a:off x="-1" y="-1"/>
                    <a:ext cx="225426" cy="227015"/>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89" name="Shape 694"/>
                  <p:cNvSpPr/>
                  <p:nvPr/>
                </p:nvSpPr>
                <p:spPr>
                  <a:xfrm>
                    <a:off x="0" y="11245"/>
                    <a:ext cx="44986" cy="2157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90" name="Shape 695"/>
                  <p:cNvSpPr/>
                  <p:nvPr/>
                </p:nvSpPr>
                <p:spPr>
                  <a:xfrm>
                    <a:off x="-1" y="-1"/>
                    <a:ext cx="225426" cy="227015"/>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180" name="Group 700"/>
                <p:cNvGrpSpPr/>
                <p:nvPr/>
              </p:nvGrpSpPr>
              <p:grpSpPr>
                <a:xfrm>
                  <a:off x="23812" y="31750"/>
                  <a:ext cx="225426" cy="228601"/>
                  <a:chOff x="0" y="0"/>
                  <a:chExt cx="225425" cy="228600"/>
                </a:xfrm>
              </p:grpSpPr>
              <p:sp>
                <p:nvSpPr>
                  <p:cNvPr id="185" name="Shape 697"/>
                  <p:cNvSpPr/>
                  <p:nvPr/>
                </p:nvSpPr>
                <p:spPr>
                  <a:xfrm>
                    <a:off x="-1" y="-1"/>
                    <a:ext cx="225426" cy="228601"/>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4"/>
                          <a:pt x="0" y="20537"/>
                        </a:cubicBezTo>
                        <a:cubicBezTo>
                          <a:pt x="0" y="19951"/>
                          <a:pt x="482" y="19475"/>
                          <a:pt x="1078" y="19475"/>
                        </a:cubicBezTo>
                        <a:lnTo>
                          <a:pt x="2155" y="19475"/>
                        </a:ln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86" name="Shape 698"/>
                  <p:cNvSpPr/>
                  <p:nvPr/>
                </p:nvSpPr>
                <p:spPr>
                  <a:xfrm>
                    <a:off x="0" y="11245"/>
                    <a:ext cx="44986" cy="217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17"/>
                          <a:pt x="19182" y="1118"/>
                          <a:pt x="16200" y="1118"/>
                        </a:cubicBezTo>
                        <a:cubicBezTo>
                          <a:pt x="14709" y="1118"/>
                          <a:pt x="13500" y="867"/>
                          <a:pt x="13500" y="559"/>
                        </a:cubicBezTo>
                        <a:cubicBezTo>
                          <a:pt x="13500" y="250"/>
                          <a:pt x="14709" y="0"/>
                          <a:pt x="16200" y="0"/>
                        </a:cubicBezTo>
                        <a:close/>
                        <a:moveTo>
                          <a:pt x="10800" y="20482"/>
                        </a:moveTo>
                        <a:cubicBezTo>
                          <a:pt x="10800" y="21100"/>
                          <a:pt x="8382" y="21600"/>
                          <a:pt x="5400" y="21600"/>
                        </a:cubicBezTo>
                        <a:cubicBezTo>
                          <a:pt x="2418" y="21600"/>
                          <a:pt x="0" y="21100"/>
                          <a:pt x="0" y="20482"/>
                        </a:cubicBezTo>
                        <a:cubicBezTo>
                          <a:pt x="0" y="19865"/>
                          <a:pt x="2418" y="19365"/>
                          <a:pt x="5400" y="19365"/>
                        </a:cubicBezTo>
                        <a:cubicBezTo>
                          <a:pt x="6891" y="19365"/>
                          <a:pt x="8100" y="19615"/>
                          <a:pt x="8100" y="19924"/>
                        </a:cubicBezTo>
                        <a:cubicBezTo>
                          <a:pt x="8100" y="20232"/>
                          <a:pt x="6891" y="20482"/>
                          <a:pt x="5400" y="20482"/>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87" name="Shape 699"/>
                  <p:cNvSpPr/>
                  <p:nvPr/>
                </p:nvSpPr>
                <p:spPr>
                  <a:xfrm>
                    <a:off x="-1" y="-1"/>
                    <a:ext cx="225426" cy="228601"/>
                  </a:xfrm>
                  <a:custGeom>
                    <a:avLst/>
                    <a:gdLst/>
                    <a:ahLst/>
                    <a:cxnLst>
                      <a:cxn ang="0">
                        <a:pos x="wd2" y="hd2"/>
                      </a:cxn>
                      <a:cxn ang="5400000">
                        <a:pos x="wd2" y="hd2"/>
                      </a:cxn>
                      <a:cxn ang="10800000">
                        <a:pos x="wd2" y="hd2"/>
                      </a:cxn>
                      <a:cxn ang="16200000">
                        <a:pos x="wd2" y="hd2"/>
                      </a:cxn>
                    </a:cxnLst>
                    <a:rect l="0" t="0" r="r" b="b"/>
                    <a:pathLst>
                      <a:path w="21600" h="21600" extrusionOk="0">
                        <a:moveTo>
                          <a:pt x="2155" y="19475"/>
                        </a:move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lnTo>
                          <a:pt x="1078" y="21600"/>
                        </a:lnTo>
                        <a:cubicBezTo>
                          <a:pt x="482" y="21600"/>
                          <a:pt x="0" y="21124"/>
                          <a:pt x="0" y="20537"/>
                        </a:cubicBezTo>
                        <a:cubicBezTo>
                          <a:pt x="0" y="19951"/>
                          <a:pt x="482" y="19475"/>
                          <a:pt x="1078" y="19475"/>
                        </a:cubicBezTo>
                        <a:close/>
                        <a:moveTo>
                          <a:pt x="3233" y="0"/>
                        </a:moveTo>
                        <a:cubicBezTo>
                          <a:pt x="3828" y="0"/>
                          <a:pt x="4310" y="476"/>
                          <a:pt x="4310" y="1063"/>
                        </a:cubicBezTo>
                        <a:cubicBezTo>
                          <a:pt x="4310" y="1649"/>
                          <a:pt x="3828" y="2125"/>
                          <a:pt x="3233" y="2125"/>
                        </a:cubicBezTo>
                        <a:cubicBezTo>
                          <a:pt x="2935" y="2125"/>
                          <a:pt x="2694" y="1887"/>
                          <a:pt x="2694" y="1594"/>
                        </a:cubicBezTo>
                        <a:cubicBezTo>
                          <a:pt x="2694" y="1300"/>
                          <a:pt x="2935" y="1063"/>
                          <a:pt x="3233" y="1063"/>
                        </a:cubicBezTo>
                        <a:lnTo>
                          <a:pt x="4311" y="1063"/>
                        </a:lnTo>
                        <a:moveTo>
                          <a:pt x="19445" y="2125"/>
                        </a:moveTo>
                        <a:lnTo>
                          <a:pt x="3233" y="2125"/>
                        </a:lnTo>
                        <a:moveTo>
                          <a:pt x="1078" y="19475"/>
                        </a:moveTo>
                        <a:cubicBezTo>
                          <a:pt x="1375" y="19475"/>
                          <a:pt x="1616" y="19713"/>
                          <a:pt x="1616" y="20006"/>
                        </a:cubicBezTo>
                        <a:cubicBezTo>
                          <a:pt x="1616" y="20299"/>
                          <a:pt x="1375" y="20537"/>
                          <a:pt x="1078" y="20537"/>
                        </a:cubicBezTo>
                        <a:lnTo>
                          <a:pt x="2155" y="20537"/>
                        </a:lnTo>
                        <a:moveTo>
                          <a:pt x="1078" y="21600"/>
                        </a:moveTo>
                        <a:cubicBezTo>
                          <a:pt x="1673" y="21600"/>
                          <a:pt x="2155" y="21124"/>
                          <a:pt x="2155" y="20537"/>
                        </a:cubicBezTo>
                        <a:lnTo>
                          <a:pt x="2155" y="19475"/>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181" name="Group 704"/>
                <p:cNvGrpSpPr/>
                <p:nvPr/>
              </p:nvGrpSpPr>
              <p:grpSpPr>
                <a:xfrm>
                  <a:off x="47625" y="65088"/>
                  <a:ext cx="225426" cy="227013"/>
                  <a:chOff x="0" y="0"/>
                  <a:chExt cx="225425" cy="227011"/>
                </a:xfrm>
              </p:grpSpPr>
              <p:sp>
                <p:nvSpPr>
                  <p:cNvPr id="182" name="Shape 701"/>
                  <p:cNvSpPr/>
                  <p:nvPr/>
                </p:nvSpPr>
                <p:spPr>
                  <a:xfrm>
                    <a:off x="-1" y="0"/>
                    <a:ext cx="225426" cy="227012"/>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83" name="Shape 702"/>
                  <p:cNvSpPr/>
                  <p:nvPr/>
                </p:nvSpPr>
                <p:spPr>
                  <a:xfrm>
                    <a:off x="0" y="11246"/>
                    <a:ext cx="44986" cy="2157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184" name="Shape 703"/>
                  <p:cNvSpPr/>
                  <p:nvPr/>
                </p:nvSpPr>
                <p:spPr>
                  <a:xfrm>
                    <a:off x="-1" y="0"/>
                    <a:ext cx="225426" cy="227012"/>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grpSp>
      </p:grpSp>
      <p:grpSp>
        <p:nvGrpSpPr>
          <p:cNvPr id="200" name="Group 733"/>
          <p:cNvGrpSpPr/>
          <p:nvPr/>
        </p:nvGrpSpPr>
        <p:grpSpPr>
          <a:xfrm>
            <a:off x="3237322" y="4884737"/>
            <a:ext cx="731838" cy="400052"/>
            <a:chOff x="0" y="0"/>
            <a:chExt cx="731837" cy="400051"/>
          </a:xfrm>
        </p:grpSpPr>
        <p:sp>
          <p:nvSpPr>
            <p:cNvPr id="201" name="Shape 708"/>
            <p:cNvSpPr/>
            <p:nvPr/>
          </p:nvSpPr>
          <p:spPr>
            <a:xfrm>
              <a:off x="0" y="-1"/>
              <a:ext cx="731838" cy="400053"/>
            </a:xfrm>
            <a:prstGeom prst="rect">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lgn="ctr">
                <a:defRPr sz="1400"/>
              </a:pPr>
              <a:endParaRPr/>
            </a:p>
          </p:txBody>
        </p:sp>
        <p:grpSp>
          <p:nvGrpSpPr>
            <p:cNvPr id="202" name="Group 732"/>
            <p:cNvGrpSpPr/>
            <p:nvPr/>
          </p:nvGrpSpPr>
          <p:grpSpPr>
            <a:xfrm>
              <a:off x="80963" y="26987"/>
              <a:ext cx="569912" cy="346076"/>
              <a:chOff x="0" y="0"/>
              <a:chExt cx="569911" cy="346075"/>
            </a:xfrm>
          </p:grpSpPr>
          <p:grpSp>
            <p:nvGrpSpPr>
              <p:cNvPr id="203" name="Group 718"/>
              <p:cNvGrpSpPr/>
              <p:nvPr/>
            </p:nvGrpSpPr>
            <p:grpSpPr>
              <a:xfrm>
                <a:off x="-1" y="-1"/>
                <a:ext cx="263527" cy="346077"/>
                <a:chOff x="0" y="0"/>
                <a:chExt cx="263525" cy="346075"/>
              </a:xfrm>
            </p:grpSpPr>
            <p:grpSp>
              <p:nvGrpSpPr>
                <p:cNvPr id="217" name="Group 712"/>
                <p:cNvGrpSpPr/>
                <p:nvPr/>
              </p:nvGrpSpPr>
              <p:grpSpPr>
                <a:xfrm>
                  <a:off x="-1" y="-1"/>
                  <a:ext cx="263527" cy="346077"/>
                  <a:chOff x="0" y="0"/>
                  <a:chExt cx="263525" cy="346075"/>
                </a:xfrm>
              </p:grpSpPr>
              <p:sp>
                <p:nvSpPr>
                  <p:cNvPr id="223" name="Shape 709"/>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393"/>
                        </a:lnTo>
                        <a:lnTo>
                          <a:pt x="16075"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4" name="Shape 710"/>
                  <p:cNvSpPr/>
                  <p:nvPr/>
                </p:nvSpPr>
                <p:spPr>
                  <a:xfrm rot="10800000" flipH="1">
                    <a:off x="196113" y="0"/>
                    <a:ext cx="67413" cy="6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5" name="Shape 711"/>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16075" y="21600"/>
                        </a:moveTo>
                        <a:lnTo>
                          <a:pt x="17180" y="18234"/>
                        </a:lnTo>
                        <a:lnTo>
                          <a:pt x="21600" y="17393"/>
                        </a:lnTo>
                        <a:lnTo>
                          <a:pt x="16075" y="21600"/>
                        </a:lnTo>
                        <a:lnTo>
                          <a:pt x="0" y="21600"/>
                        </a:lnTo>
                        <a:lnTo>
                          <a:pt x="0" y="0"/>
                        </a:lnTo>
                        <a:lnTo>
                          <a:pt x="21600" y="0"/>
                        </a:lnTo>
                        <a:lnTo>
                          <a:pt x="21600" y="17393"/>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218" name="Shape 713"/>
                <p:cNvSpPr/>
                <p:nvPr/>
              </p:nvSpPr>
              <p:spPr>
                <a:xfrm>
                  <a:off x="57150" y="123824"/>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19" name="Shape 714"/>
                <p:cNvSpPr/>
                <p:nvPr/>
              </p:nvSpPr>
              <p:spPr>
                <a:xfrm>
                  <a:off x="57150" y="169862"/>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20" name="Shape 715"/>
                <p:cNvSpPr/>
                <p:nvPr/>
              </p:nvSpPr>
              <p:spPr>
                <a:xfrm>
                  <a:off x="57150" y="217487"/>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21" name="Shape 716"/>
                <p:cNvSpPr/>
                <p:nvPr/>
              </p:nvSpPr>
              <p:spPr>
                <a:xfrm>
                  <a:off x="57150" y="265112"/>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22" name="Shape 717"/>
                <p:cNvSpPr/>
                <p:nvPr/>
              </p:nvSpPr>
              <p:spPr>
                <a:xfrm>
                  <a:off x="55562" y="76199"/>
                  <a:ext cx="122239"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grpSp>
            <p:nvGrpSpPr>
              <p:cNvPr id="204" name="Group 731"/>
              <p:cNvGrpSpPr/>
              <p:nvPr/>
            </p:nvGrpSpPr>
            <p:grpSpPr>
              <a:xfrm>
                <a:off x="296861" y="26987"/>
                <a:ext cx="273051" cy="292101"/>
                <a:chOff x="0" y="0"/>
                <a:chExt cx="273050" cy="292100"/>
              </a:xfrm>
            </p:grpSpPr>
            <p:grpSp>
              <p:nvGrpSpPr>
                <p:cNvPr id="205" name="Group 722"/>
                <p:cNvGrpSpPr/>
                <p:nvPr/>
              </p:nvGrpSpPr>
              <p:grpSpPr>
                <a:xfrm>
                  <a:off x="0" y="0"/>
                  <a:ext cx="225425" cy="227012"/>
                  <a:chOff x="0" y="0"/>
                  <a:chExt cx="225425" cy="227011"/>
                </a:xfrm>
              </p:grpSpPr>
              <p:sp>
                <p:nvSpPr>
                  <p:cNvPr id="214" name="Shape 719"/>
                  <p:cNvSpPr/>
                  <p:nvPr/>
                </p:nvSpPr>
                <p:spPr>
                  <a:xfrm>
                    <a:off x="-1" y="0"/>
                    <a:ext cx="225426" cy="227012"/>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15" name="Shape 720"/>
                  <p:cNvSpPr/>
                  <p:nvPr/>
                </p:nvSpPr>
                <p:spPr>
                  <a:xfrm>
                    <a:off x="0" y="11246"/>
                    <a:ext cx="44986" cy="2157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16" name="Shape 721"/>
                  <p:cNvSpPr/>
                  <p:nvPr/>
                </p:nvSpPr>
                <p:spPr>
                  <a:xfrm>
                    <a:off x="-1" y="0"/>
                    <a:ext cx="225426" cy="227012"/>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206" name="Group 726"/>
                <p:cNvGrpSpPr/>
                <p:nvPr/>
              </p:nvGrpSpPr>
              <p:grpSpPr>
                <a:xfrm>
                  <a:off x="23812" y="31750"/>
                  <a:ext cx="225426" cy="228601"/>
                  <a:chOff x="0" y="0"/>
                  <a:chExt cx="225425" cy="228600"/>
                </a:xfrm>
              </p:grpSpPr>
              <p:sp>
                <p:nvSpPr>
                  <p:cNvPr id="211" name="Shape 723"/>
                  <p:cNvSpPr/>
                  <p:nvPr/>
                </p:nvSpPr>
                <p:spPr>
                  <a:xfrm>
                    <a:off x="-1" y="-1"/>
                    <a:ext cx="225426" cy="228601"/>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4"/>
                          <a:pt x="0" y="20537"/>
                        </a:cubicBezTo>
                        <a:cubicBezTo>
                          <a:pt x="0" y="19951"/>
                          <a:pt x="482" y="19475"/>
                          <a:pt x="1078" y="19475"/>
                        </a:cubicBezTo>
                        <a:lnTo>
                          <a:pt x="2155" y="19475"/>
                        </a:ln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12" name="Shape 724"/>
                  <p:cNvSpPr/>
                  <p:nvPr/>
                </p:nvSpPr>
                <p:spPr>
                  <a:xfrm>
                    <a:off x="0" y="11245"/>
                    <a:ext cx="44986" cy="217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17"/>
                          <a:pt x="19182" y="1118"/>
                          <a:pt x="16200" y="1118"/>
                        </a:cubicBezTo>
                        <a:cubicBezTo>
                          <a:pt x="14709" y="1118"/>
                          <a:pt x="13500" y="867"/>
                          <a:pt x="13500" y="559"/>
                        </a:cubicBezTo>
                        <a:cubicBezTo>
                          <a:pt x="13500" y="250"/>
                          <a:pt x="14709" y="0"/>
                          <a:pt x="16200" y="0"/>
                        </a:cubicBezTo>
                        <a:close/>
                        <a:moveTo>
                          <a:pt x="10800" y="20482"/>
                        </a:moveTo>
                        <a:cubicBezTo>
                          <a:pt x="10800" y="21100"/>
                          <a:pt x="8382" y="21600"/>
                          <a:pt x="5400" y="21600"/>
                        </a:cubicBezTo>
                        <a:cubicBezTo>
                          <a:pt x="2418" y="21600"/>
                          <a:pt x="0" y="21100"/>
                          <a:pt x="0" y="20482"/>
                        </a:cubicBezTo>
                        <a:cubicBezTo>
                          <a:pt x="0" y="19865"/>
                          <a:pt x="2418" y="19365"/>
                          <a:pt x="5400" y="19365"/>
                        </a:cubicBezTo>
                        <a:cubicBezTo>
                          <a:pt x="6891" y="19365"/>
                          <a:pt x="8100" y="19615"/>
                          <a:pt x="8100" y="19924"/>
                        </a:cubicBezTo>
                        <a:cubicBezTo>
                          <a:pt x="8100" y="20232"/>
                          <a:pt x="6891" y="20482"/>
                          <a:pt x="5400" y="20482"/>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13" name="Shape 725"/>
                  <p:cNvSpPr/>
                  <p:nvPr/>
                </p:nvSpPr>
                <p:spPr>
                  <a:xfrm>
                    <a:off x="-1" y="-1"/>
                    <a:ext cx="225426" cy="228601"/>
                  </a:xfrm>
                  <a:custGeom>
                    <a:avLst/>
                    <a:gdLst/>
                    <a:ahLst/>
                    <a:cxnLst>
                      <a:cxn ang="0">
                        <a:pos x="wd2" y="hd2"/>
                      </a:cxn>
                      <a:cxn ang="5400000">
                        <a:pos x="wd2" y="hd2"/>
                      </a:cxn>
                      <a:cxn ang="10800000">
                        <a:pos x="wd2" y="hd2"/>
                      </a:cxn>
                      <a:cxn ang="16200000">
                        <a:pos x="wd2" y="hd2"/>
                      </a:cxn>
                    </a:cxnLst>
                    <a:rect l="0" t="0" r="r" b="b"/>
                    <a:pathLst>
                      <a:path w="21600" h="21600" extrusionOk="0">
                        <a:moveTo>
                          <a:pt x="2155" y="19475"/>
                        </a:move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lnTo>
                          <a:pt x="1078" y="21600"/>
                        </a:lnTo>
                        <a:cubicBezTo>
                          <a:pt x="482" y="21600"/>
                          <a:pt x="0" y="21124"/>
                          <a:pt x="0" y="20537"/>
                        </a:cubicBezTo>
                        <a:cubicBezTo>
                          <a:pt x="0" y="19951"/>
                          <a:pt x="482" y="19475"/>
                          <a:pt x="1078" y="19475"/>
                        </a:cubicBezTo>
                        <a:close/>
                        <a:moveTo>
                          <a:pt x="3233" y="0"/>
                        </a:moveTo>
                        <a:cubicBezTo>
                          <a:pt x="3828" y="0"/>
                          <a:pt x="4310" y="476"/>
                          <a:pt x="4310" y="1063"/>
                        </a:cubicBezTo>
                        <a:cubicBezTo>
                          <a:pt x="4310" y="1649"/>
                          <a:pt x="3828" y="2125"/>
                          <a:pt x="3233" y="2125"/>
                        </a:cubicBezTo>
                        <a:cubicBezTo>
                          <a:pt x="2935" y="2125"/>
                          <a:pt x="2694" y="1887"/>
                          <a:pt x="2694" y="1594"/>
                        </a:cubicBezTo>
                        <a:cubicBezTo>
                          <a:pt x="2694" y="1300"/>
                          <a:pt x="2935" y="1063"/>
                          <a:pt x="3233" y="1063"/>
                        </a:cubicBezTo>
                        <a:lnTo>
                          <a:pt x="4311" y="1063"/>
                        </a:lnTo>
                        <a:moveTo>
                          <a:pt x="19445" y="2125"/>
                        </a:moveTo>
                        <a:lnTo>
                          <a:pt x="3233" y="2125"/>
                        </a:lnTo>
                        <a:moveTo>
                          <a:pt x="1078" y="19475"/>
                        </a:moveTo>
                        <a:cubicBezTo>
                          <a:pt x="1375" y="19475"/>
                          <a:pt x="1616" y="19713"/>
                          <a:pt x="1616" y="20006"/>
                        </a:cubicBezTo>
                        <a:cubicBezTo>
                          <a:pt x="1616" y="20299"/>
                          <a:pt x="1375" y="20537"/>
                          <a:pt x="1078" y="20537"/>
                        </a:cubicBezTo>
                        <a:lnTo>
                          <a:pt x="2155" y="20537"/>
                        </a:lnTo>
                        <a:moveTo>
                          <a:pt x="1078" y="21600"/>
                        </a:moveTo>
                        <a:cubicBezTo>
                          <a:pt x="1673" y="21600"/>
                          <a:pt x="2155" y="21124"/>
                          <a:pt x="2155" y="20537"/>
                        </a:cubicBezTo>
                        <a:lnTo>
                          <a:pt x="2155" y="19475"/>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207" name="Group 730"/>
                <p:cNvGrpSpPr/>
                <p:nvPr/>
              </p:nvGrpSpPr>
              <p:grpSpPr>
                <a:xfrm>
                  <a:off x="47625" y="65087"/>
                  <a:ext cx="225426" cy="227014"/>
                  <a:chOff x="0" y="0"/>
                  <a:chExt cx="225425" cy="227013"/>
                </a:xfrm>
              </p:grpSpPr>
              <p:sp>
                <p:nvSpPr>
                  <p:cNvPr id="208" name="Shape 727"/>
                  <p:cNvSpPr/>
                  <p:nvPr/>
                </p:nvSpPr>
                <p:spPr>
                  <a:xfrm>
                    <a:off x="-1" y="-1"/>
                    <a:ext cx="225426" cy="227015"/>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09" name="Shape 728"/>
                  <p:cNvSpPr/>
                  <p:nvPr/>
                </p:nvSpPr>
                <p:spPr>
                  <a:xfrm>
                    <a:off x="0" y="11245"/>
                    <a:ext cx="44986" cy="2157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10" name="Shape 729"/>
                  <p:cNvSpPr/>
                  <p:nvPr/>
                </p:nvSpPr>
                <p:spPr>
                  <a:xfrm>
                    <a:off x="-1" y="-1"/>
                    <a:ext cx="225426" cy="227015"/>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grpSp>
      </p:grpSp>
      <p:grpSp>
        <p:nvGrpSpPr>
          <p:cNvPr id="226" name="Group 759"/>
          <p:cNvGrpSpPr/>
          <p:nvPr/>
        </p:nvGrpSpPr>
        <p:grpSpPr>
          <a:xfrm>
            <a:off x="5714284" y="4913312"/>
            <a:ext cx="731838" cy="400052"/>
            <a:chOff x="0" y="0"/>
            <a:chExt cx="731837" cy="400051"/>
          </a:xfrm>
        </p:grpSpPr>
        <p:sp>
          <p:nvSpPr>
            <p:cNvPr id="227" name="Shape 734"/>
            <p:cNvSpPr/>
            <p:nvPr/>
          </p:nvSpPr>
          <p:spPr>
            <a:xfrm>
              <a:off x="-1" y="-1"/>
              <a:ext cx="731839" cy="400053"/>
            </a:xfrm>
            <a:prstGeom prst="rect">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lgn="ctr">
                <a:defRPr sz="1400"/>
              </a:pPr>
              <a:endParaRPr/>
            </a:p>
          </p:txBody>
        </p:sp>
        <p:grpSp>
          <p:nvGrpSpPr>
            <p:cNvPr id="228" name="Group 758"/>
            <p:cNvGrpSpPr/>
            <p:nvPr/>
          </p:nvGrpSpPr>
          <p:grpSpPr>
            <a:xfrm>
              <a:off x="80962" y="26987"/>
              <a:ext cx="569914" cy="346076"/>
              <a:chOff x="0" y="0"/>
              <a:chExt cx="569912" cy="346075"/>
            </a:xfrm>
          </p:grpSpPr>
          <p:grpSp>
            <p:nvGrpSpPr>
              <p:cNvPr id="229" name="Group 744"/>
              <p:cNvGrpSpPr/>
              <p:nvPr/>
            </p:nvGrpSpPr>
            <p:grpSpPr>
              <a:xfrm>
                <a:off x="-1" y="-1"/>
                <a:ext cx="263526" cy="346077"/>
                <a:chOff x="0" y="0"/>
                <a:chExt cx="263524" cy="346075"/>
              </a:xfrm>
            </p:grpSpPr>
            <p:grpSp>
              <p:nvGrpSpPr>
                <p:cNvPr id="243" name="Group 738"/>
                <p:cNvGrpSpPr/>
                <p:nvPr/>
              </p:nvGrpSpPr>
              <p:grpSpPr>
                <a:xfrm>
                  <a:off x="-1" y="-1"/>
                  <a:ext cx="263526" cy="346077"/>
                  <a:chOff x="0" y="0"/>
                  <a:chExt cx="263524" cy="346075"/>
                </a:xfrm>
              </p:grpSpPr>
              <p:sp>
                <p:nvSpPr>
                  <p:cNvPr id="249" name="Shape 735"/>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393"/>
                        </a:lnTo>
                        <a:lnTo>
                          <a:pt x="16075"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0" name="Shape 736"/>
                  <p:cNvSpPr/>
                  <p:nvPr/>
                </p:nvSpPr>
                <p:spPr>
                  <a:xfrm rot="10800000" flipH="1">
                    <a:off x="196111" y="0"/>
                    <a:ext cx="67414" cy="6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1" name="Shape 737"/>
                  <p:cNvSpPr/>
                  <p:nvPr/>
                </p:nvSpPr>
                <p:spPr>
                  <a:xfrm rot="10800000" flipH="1">
                    <a:off x="0" y="0"/>
                    <a:ext cx="263525" cy="346076"/>
                  </a:xfrm>
                  <a:custGeom>
                    <a:avLst/>
                    <a:gdLst/>
                    <a:ahLst/>
                    <a:cxnLst>
                      <a:cxn ang="0">
                        <a:pos x="wd2" y="hd2"/>
                      </a:cxn>
                      <a:cxn ang="5400000">
                        <a:pos x="wd2" y="hd2"/>
                      </a:cxn>
                      <a:cxn ang="10800000">
                        <a:pos x="wd2" y="hd2"/>
                      </a:cxn>
                      <a:cxn ang="16200000">
                        <a:pos x="wd2" y="hd2"/>
                      </a:cxn>
                    </a:cxnLst>
                    <a:rect l="0" t="0" r="r" b="b"/>
                    <a:pathLst>
                      <a:path w="21600" h="21600" extrusionOk="0">
                        <a:moveTo>
                          <a:pt x="16075" y="21600"/>
                        </a:moveTo>
                        <a:lnTo>
                          <a:pt x="17180" y="18234"/>
                        </a:lnTo>
                        <a:lnTo>
                          <a:pt x="21600" y="17393"/>
                        </a:lnTo>
                        <a:lnTo>
                          <a:pt x="16075" y="21600"/>
                        </a:lnTo>
                        <a:lnTo>
                          <a:pt x="0" y="21600"/>
                        </a:lnTo>
                        <a:lnTo>
                          <a:pt x="0" y="0"/>
                        </a:lnTo>
                        <a:lnTo>
                          <a:pt x="21600" y="0"/>
                        </a:lnTo>
                        <a:lnTo>
                          <a:pt x="21600" y="17393"/>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244" name="Shape 739"/>
                <p:cNvSpPr/>
                <p:nvPr/>
              </p:nvSpPr>
              <p:spPr>
                <a:xfrm>
                  <a:off x="57149" y="123824"/>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45" name="Shape 740"/>
                <p:cNvSpPr/>
                <p:nvPr/>
              </p:nvSpPr>
              <p:spPr>
                <a:xfrm>
                  <a:off x="57149" y="169862"/>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46" name="Shape 741"/>
                <p:cNvSpPr/>
                <p:nvPr/>
              </p:nvSpPr>
              <p:spPr>
                <a:xfrm>
                  <a:off x="57149" y="217487"/>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47" name="Shape 742"/>
                <p:cNvSpPr/>
                <p:nvPr/>
              </p:nvSpPr>
              <p:spPr>
                <a:xfrm>
                  <a:off x="57149" y="265112"/>
                  <a:ext cx="184151"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248" name="Shape 743"/>
                <p:cNvSpPr/>
                <p:nvPr/>
              </p:nvSpPr>
              <p:spPr>
                <a:xfrm>
                  <a:off x="55562" y="76199"/>
                  <a:ext cx="122237"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grpSp>
            <p:nvGrpSpPr>
              <p:cNvPr id="230" name="Group 757"/>
              <p:cNvGrpSpPr/>
              <p:nvPr/>
            </p:nvGrpSpPr>
            <p:grpSpPr>
              <a:xfrm>
                <a:off x="296863" y="26987"/>
                <a:ext cx="273050" cy="292101"/>
                <a:chOff x="0" y="0"/>
                <a:chExt cx="273049" cy="292100"/>
              </a:xfrm>
            </p:grpSpPr>
            <p:grpSp>
              <p:nvGrpSpPr>
                <p:cNvPr id="231" name="Group 748"/>
                <p:cNvGrpSpPr/>
                <p:nvPr/>
              </p:nvGrpSpPr>
              <p:grpSpPr>
                <a:xfrm>
                  <a:off x="0" y="0"/>
                  <a:ext cx="225425" cy="227012"/>
                  <a:chOff x="0" y="0"/>
                  <a:chExt cx="225425" cy="227011"/>
                </a:xfrm>
              </p:grpSpPr>
              <p:sp>
                <p:nvSpPr>
                  <p:cNvPr id="240" name="Shape 745"/>
                  <p:cNvSpPr/>
                  <p:nvPr/>
                </p:nvSpPr>
                <p:spPr>
                  <a:xfrm>
                    <a:off x="0" y="0"/>
                    <a:ext cx="225425" cy="227012"/>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41" name="Shape 746"/>
                  <p:cNvSpPr/>
                  <p:nvPr/>
                </p:nvSpPr>
                <p:spPr>
                  <a:xfrm>
                    <a:off x="0" y="11246"/>
                    <a:ext cx="44986" cy="2157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42" name="Shape 747"/>
                  <p:cNvSpPr/>
                  <p:nvPr/>
                </p:nvSpPr>
                <p:spPr>
                  <a:xfrm>
                    <a:off x="0" y="0"/>
                    <a:ext cx="225425" cy="227012"/>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232" name="Group 752"/>
                <p:cNvGrpSpPr/>
                <p:nvPr/>
              </p:nvGrpSpPr>
              <p:grpSpPr>
                <a:xfrm>
                  <a:off x="23811" y="31750"/>
                  <a:ext cx="225426" cy="228601"/>
                  <a:chOff x="0" y="0"/>
                  <a:chExt cx="225425" cy="228600"/>
                </a:xfrm>
              </p:grpSpPr>
              <p:sp>
                <p:nvSpPr>
                  <p:cNvPr id="237" name="Shape 749"/>
                  <p:cNvSpPr/>
                  <p:nvPr/>
                </p:nvSpPr>
                <p:spPr>
                  <a:xfrm>
                    <a:off x="0" y="-1"/>
                    <a:ext cx="225425" cy="228601"/>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4"/>
                          <a:pt x="0" y="20537"/>
                        </a:cubicBezTo>
                        <a:cubicBezTo>
                          <a:pt x="0" y="19951"/>
                          <a:pt x="482" y="19475"/>
                          <a:pt x="1078" y="19475"/>
                        </a:cubicBezTo>
                        <a:lnTo>
                          <a:pt x="2155" y="19475"/>
                        </a:ln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38" name="Shape 750"/>
                  <p:cNvSpPr/>
                  <p:nvPr/>
                </p:nvSpPr>
                <p:spPr>
                  <a:xfrm>
                    <a:off x="0" y="11245"/>
                    <a:ext cx="44986" cy="217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17"/>
                          <a:pt x="19182" y="1118"/>
                          <a:pt x="16200" y="1118"/>
                        </a:cubicBezTo>
                        <a:cubicBezTo>
                          <a:pt x="14709" y="1118"/>
                          <a:pt x="13500" y="867"/>
                          <a:pt x="13500" y="559"/>
                        </a:cubicBezTo>
                        <a:cubicBezTo>
                          <a:pt x="13500" y="250"/>
                          <a:pt x="14709" y="0"/>
                          <a:pt x="16200" y="0"/>
                        </a:cubicBezTo>
                        <a:close/>
                        <a:moveTo>
                          <a:pt x="10800" y="20482"/>
                        </a:moveTo>
                        <a:cubicBezTo>
                          <a:pt x="10800" y="21100"/>
                          <a:pt x="8382" y="21600"/>
                          <a:pt x="5400" y="21600"/>
                        </a:cubicBezTo>
                        <a:cubicBezTo>
                          <a:pt x="2418" y="21600"/>
                          <a:pt x="0" y="21100"/>
                          <a:pt x="0" y="20482"/>
                        </a:cubicBezTo>
                        <a:cubicBezTo>
                          <a:pt x="0" y="19865"/>
                          <a:pt x="2418" y="19365"/>
                          <a:pt x="5400" y="19365"/>
                        </a:cubicBezTo>
                        <a:cubicBezTo>
                          <a:pt x="6891" y="19365"/>
                          <a:pt x="8100" y="19615"/>
                          <a:pt x="8100" y="19924"/>
                        </a:cubicBezTo>
                        <a:cubicBezTo>
                          <a:pt x="8100" y="20232"/>
                          <a:pt x="6891" y="20482"/>
                          <a:pt x="5400" y="20482"/>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39" name="Shape 751"/>
                  <p:cNvSpPr/>
                  <p:nvPr/>
                </p:nvSpPr>
                <p:spPr>
                  <a:xfrm>
                    <a:off x="0" y="-1"/>
                    <a:ext cx="225425" cy="228601"/>
                  </a:xfrm>
                  <a:custGeom>
                    <a:avLst/>
                    <a:gdLst/>
                    <a:ahLst/>
                    <a:cxnLst>
                      <a:cxn ang="0">
                        <a:pos x="wd2" y="hd2"/>
                      </a:cxn>
                      <a:cxn ang="5400000">
                        <a:pos x="wd2" y="hd2"/>
                      </a:cxn>
                      <a:cxn ang="10800000">
                        <a:pos x="wd2" y="hd2"/>
                      </a:cxn>
                      <a:cxn ang="16200000">
                        <a:pos x="wd2" y="hd2"/>
                      </a:cxn>
                    </a:cxnLst>
                    <a:rect l="0" t="0" r="r" b="b"/>
                    <a:pathLst>
                      <a:path w="21600" h="21600" extrusionOk="0">
                        <a:moveTo>
                          <a:pt x="2155" y="19475"/>
                        </a:moveTo>
                        <a:lnTo>
                          <a:pt x="2155" y="1063"/>
                        </a:lnTo>
                        <a:cubicBezTo>
                          <a:pt x="2155" y="476"/>
                          <a:pt x="2638" y="0"/>
                          <a:pt x="3233" y="0"/>
                        </a:cubicBezTo>
                        <a:lnTo>
                          <a:pt x="20522" y="0"/>
                        </a:lnTo>
                        <a:cubicBezTo>
                          <a:pt x="21118" y="0"/>
                          <a:pt x="21600" y="476"/>
                          <a:pt x="21600" y="1063"/>
                        </a:cubicBezTo>
                        <a:cubicBezTo>
                          <a:pt x="21600" y="1649"/>
                          <a:pt x="21118" y="2125"/>
                          <a:pt x="20522" y="2125"/>
                        </a:cubicBezTo>
                        <a:lnTo>
                          <a:pt x="19445" y="2125"/>
                        </a:lnTo>
                        <a:lnTo>
                          <a:pt x="19445" y="20537"/>
                        </a:lnTo>
                        <a:cubicBezTo>
                          <a:pt x="19445" y="21124"/>
                          <a:pt x="18962" y="21600"/>
                          <a:pt x="18367" y="21600"/>
                        </a:cubicBezTo>
                        <a:lnTo>
                          <a:pt x="1078" y="21600"/>
                        </a:lnTo>
                        <a:cubicBezTo>
                          <a:pt x="482" y="21600"/>
                          <a:pt x="0" y="21124"/>
                          <a:pt x="0" y="20537"/>
                        </a:cubicBezTo>
                        <a:cubicBezTo>
                          <a:pt x="0" y="19951"/>
                          <a:pt x="482" y="19475"/>
                          <a:pt x="1078" y="19475"/>
                        </a:cubicBezTo>
                        <a:close/>
                        <a:moveTo>
                          <a:pt x="3233" y="0"/>
                        </a:moveTo>
                        <a:cubicBezTo>
                          <a:pt x="3828" y="0"/>
                          <a:pt x="4310" y="476"/>
                          <a:pt x="4310" y="1063"/>
                        </a:cubicBezTo>
                        <a:cubicBezTo>
                          <a:pt x="4310" y="1649"/>
                          <a:pt x="3828" y="2125"/>
                          <a:pt x="3233" y="2125"/>
                        </a:cubicBezTo>
                        <a:cubicBezTo>
                          <a:pt x="2935" y="2125"/>
                          <a:pt x="2694" y="1887"/>
                          <a:pt x="2694" y="1594"/>
                        </a:cubicBezTo>
                        <a:cubicBezTo>
                          <a:pt x="2694" y="1300"/>
                          <a:pt x="2935" y="1063"/>
                          <a:pt x="3233" y="1063"/>
                        </a:cubicBezTo>
                        <a:lnTo>
                          <a:pt x="4311" y="1063"/>
                        </a:lnTo>
                        <a:moveTo>
                          <a:pt x="19445" y="2125"/>
                        </a:moveTo>
                        <a:lnTo>
                          <a:pt x="3233" y="2125"/>
                        </a:lnTo>
                        <a:moveTo>
                          <a:pt x="1078" y="19475"/>
                        </a:moveTo>
                        <a:cubicBezTo>
                          <a:pt x="1375" y="19475"/>
                          <a:pt x="1616" y="19713"/>
                          <a:pt x="1616" y="20006"/>
                        </a:cubicBezTo>
                        <a:cubicBezTo>
                          <a:pt x="1616" y="20299"/>
                          <a:pt x="1375" y="20537"/>
                          <a:pt x="1078" y="20537"/>
                        </a:cubicBezTo>
                        <a:lnTo>
                          <a:pt x="2155" y="20537"/>
                        </a:lnTo>
                        <a:moveTo>
                          <a:pt x="1078" y="21600"/>
                        </a:moveTo>
                        <a:cubicBezTo>
                          <a:pt x="1673" y="21600"/>
                          <a:pt x="2155" y="21124"/>
                          <a:pt x="2155" y="20537"/>
                        </a:cubicBezTo>
                        <a:lnTo>
                          <a:pt x="2155" y="19475"/>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nvGrpSpPr>
                <p:cNvPr id="233" name="Group 756"/>
                <p:cNvGrpSpPr/>
                <p:nvPr/>
              </p:nvGrpSpPr>
              <p:grpSpPr>
                <a:xfrm>
                  <a:off x="47624" y="65087"/>
                  <a:ext cx="225426" cy="227014"/>
                  <a:chOff x="0" y="0"/>
                  <a:chExt cx="225425" cy="227013"/>
                </a:xfrm>
              </p:grpSpPr>
              <p:sp>
                <p:nvSpPr>
                  <p:cNvPr id="234" name="Shape 753"/>
                  <p:cNvSpPr/>
                  <p:nvPr/>
                </p:nvSpPr>
                <p:spPr>
                  <a:xfrm>
                    <a:off x="0" y="-1"/>
                    <a:ext cx="225425" cy="227015"/>
                  </a:xfrm>
                  <a:custGeom>
                    <a:avLst/>
                    <a:gdLst/>
                    <a:ahLst/>
                    <a:cxnLst>
                      <a:cxn ang="0">
                        <a:pos x="wd2" y="hd2"/>
                      </a:cxn>
                      <a:cxn ang="5400000">
                        <a:pos x="wd2" y="hd2"/>
                      </a:cxn>
                      <a:cxn ang="10800000">
                        <a:pos x="wd2" y="hd2"/>
                      </a:cxn>
                      <a:cxn ang="16200000">
                        <a:pos x="wd2" y="hd2"/>
                      </a:cxn>
                    </a:cxnLst>
                    <a:rect l="0" t="0" r="r" b="b"/>
                    <a:pathLst>
                      <a:path w="21600" h="21600" extrusionOk="0">
                        <a:moveTo>
                          <a:pt x="1078" y="21600"/>
                        </a:moveTo>
                        <a:cubicBezTo>
                          <a:pt x="482" y="21600"/>
                          <a:pt x="0" y="21121"/>
                          <a:pt x="0" y="20530"/>
                        </a:cubicBezTo>
                        <a:cubicBezTo>
                          <a:pt x="0" y="19939"/>
                          <a:pt x="482" y="19460"/>
                          <a:pt x="1078" y="19460"/>
                        </a:cubicBezTo>
                        <a:lnTo>
                          <a:pt x="2155" y="19460"/>
                        </a:ln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35" name="Shape 754"/>
                  <p:cNvSpPr/>
                  <p:nvPr/>
                </p:nvSpPr>
                <p:spPr>
                  <a:xfrm>
                    <a:off x="0" y="11245"/>
                    <a:ext cx="44986" cy="2157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622"/>
                          <a:pt x="19182" y="1126"/>
                          <a:pt x="16200" y="1126"/>
                        </a:cubicBezTo>
                        <a:cubicBezTo>
                          <a:pt x="14709" y="1126"/>
                          <a:pt x="13500" y="874"/>
                          <a:pt x="13500" y="563"/>
                        </a:cubicBezTo>
                        <a:cubicBezTo>
                          <a:pt x="13500" y="252"/>
                          <a:pt x="14709" y="0"/>
                          <a:pt x="16200" y="0"/>
                        </a:cubicBezTo>
                        <a:close/>
                        <a:moveTo>
                          <a:pt x="10800" y="20474"/>
                        </a:moveTo>
                        <a:cubicBezTo>
                          <a:pt x="10800" y="21096"/>
                          <a:pt x="8382" y="21600"/>
                          <a:pt x="5400" y="21600"/>
                        </a:cubicBezTo>
                        <a:cubicBezTo>
                          <a:pt x="2418" y="21600"/>
                          <a:pt x="0" y="21096"/>
                          <a:pt x="0" y="20474"/>
                        </a:cubicBezTo>
                        <a:cubicBezTo>
                          <a:pt x="0" y="19852"/>
                          <a:pt x="2418" y="19348"/>
                          <a:pt x="5400" y="19348"/>
                        </a:cubicBezTo>
                        <a:cubicBezTo>
                          <a:pt x="6891" y="19348"/>
                          <a:pt x="8100" y="19600"/>
                          <a:pt x="8100" y="19911"/>
                        </a:cubicBezTo>
                        <a:cubicBezTo>
                          <a:pt x="8100" y="20222"/>
                          <a:pt x="6891" y="20474"/>
                          <a:pt x="5400" y="20474"/>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sp>
                <p:nvSpPr>
                  <p:cNvPr id="236" name="Shape 755"/>
                  <p:cNvSpPr/>
                  <p:nvPr/>
                </p:nvSpPr>
                <p:spPr>
                  <a:xfrm>
                    <a:off x="0" y="-1"/>
                    <a:ext cx="225425" cy="227015"/>
                  </a:xfrm>
                  <a:custGeom>
                    <a:avLst/>
                    <a:gdLst/>
                    <a:ahLst/>
                    <a:cxnLst>
                      <a:cxn ang="0">
                        <a:pos x="wd2" y="hd2"/>
                      </a:cxn>
                      <a:cxn ang="5400000">
                        <a:pos x="wd2" y="hd2"/>
                      </a:cxn>
                      <a:cxn ang="10800000">
                        <a:pos x="wd2" y="hd2"/>
                      </a:cxn>
                      <a:cxn ang="16200000">
                        <a:pos x="wd2" y="hd2"/>
                      </a:cxn>
                    </a:cxnLst>
                    <a:rect l="0" t="0" r="r" b="b"/>
                    <a:pathLst>
                      <a:path w="21600" h="21600" extrusionOk="0">
                        <a:moveTo>
                          <a:pt x="2155" y="19460"/>
                        </a:moveTo>
                        <a:lnTo>
                          <a:pt x="2155" y="1070"/>
                        </a:lnTo>
                        <a:cubicBezTo>
                          <a:pt x="2155" y="479"/>
                          <a:pt x="2638" y="0"/>
                          <a:pt x="3233" y="0"/>
                        </a:cubicBezTo>
                        <a:lnTo>
                          <a:pt x="20522" y="0"/>
                        </a:lnTo>
                        <a:cubicBezTo>
                          <a:pt x="21118" y="0"/>
                          <a:pt x="21600" y="479"/>
                          <a:pt x="21600" y="1070"/>
                        </a:cubicBezTo>
                        <a:cubicBezTo>
                          <a:pt x="21600" y="1661"/>
                          <a:pt x="21118" y="2140"/>
                          <a:pt x="20522" y="2140"/>
                        </a:cubicBezTo>
                        <a:lnTo>
                          <a:pt x="19445" y="2140"/>
                        </a:lnTo>
                        <a:lnTo>
                          <a:pt x="19445" y="20530"/>
                        </a:lnTo>
                        <a:cubicBezTo>
                          <a:pt x="19445" y="21121"/>
                          <a:pt x="18962" y="21600"/>
                          <a:pt x="18367" y="21600"/>
                        </a:cubicBezTo>
                        <a:lnTo>
                          <a:pt x="1078" y="21600"/>
                        </a:lnTo>
                        <a:cubicBezTo>
                          <a:pt x="482" y="21600"/>
                          <a:pt x="0" y="21121"/>
                          <a:pt x="0" y="20530"/>
                        </a:cubicBezTo>
                        <a:cubicBezTo>
                          <a:pt x="0" y="19939"/>
                          <a:pt x="482" y="19460"/>
                          <a:pt x="1078" y="19460"/>
                        </a:cubicBezTo>
                        <a:close/>
                        <a:moveTo>
                          <a:pt x="3233" y="0"/>
                        </a:moveTo>
                        <a:cubicBezTo>
                          <a:pt x="3828" y="0"/>
                          <a:pt x="4310" y="479"/>
                          <a:pt x="4310" y="1070"/>
                        </a:cubicBezTo>
                        <a:cubicBezTo>
                          <a:pt x="4310" y="1661"/>
                          <a:pt x="3828" y="2140"/>
                          <a:pt x="3233" y="2140"/>
                        </a:cubicBezTo>
                        <a:cubicBezTo>
                          <a:pt x="2935" y="2140"/>
                          <a:pt x="2694" y="1901"/>
                          <a:pt x="2694" y="1605"/>
                        </a:cubicBezTo>
                        <a:cubicBezTo>
                          <a:pt x="2694" y="1310"/>
                          <a:pt x="2935" y="1070"/>
                          <a:pt x="3233" y="1070"/>
                        </a:cubicBezTo>
                        <a:lnTo>
                          <a:pt x="4311" y="1070"/>
                        </a:lnTo>
                        <a:moveTo>
                          <a:pt x="19445" y="2140"/>
                        </a:moveTo>
                        <a:lnTo>
                          <a:pt x="3233" y="2140"/>
                        </a:lnTo>
                        <a:moveTo>
                          <a:pt x="1078" y="19460"/>
                        </a:moveTo>
                        <a:cubicBezTo>
                          <a:pt x="1375" y="19460"/>
                          <a:pt x="1616" y="19699"/>
                          <a:pt x="1616" y="19995"/>
                        </a:cubicBezTo>
                        <a:cubicBezTo>
                          <a:pt x="1616" y="20290"/>
                          <a:pt x="1375" y="20530"/>
                          <a:pt x="1078" y="20530"/>
                        </a:cubicBezTo>
                        <a:lnTo>
                          <a:pt x="2155" y="20530"/>
                        </a:lnTo>
                        <a:moveTo>
                          <a:pt x="1078" y="21600"/>
                        </a:moveTo>
                        <a:cubicBezTo>
                          <a:pt x="1673" y="21600"/>
                          <a:pt x="2155" y="21121"/>
                          <a:pt x="2155" y="20530"/>
                        </a:cubicBezTo>
                        <a:lnTo>
                          <a:pt x="2155" y="19460"/>
                        </a:lnTo>
                      </a:path>
                    </a:pathLst>
                  </a:custGeom>
                  <a:noFill/>
                  <a:ln w="9525" cap="flat">
                    <a:solidFill>
                      <a:srgbClr val="000000"/>
                    </a:solidFill>
                    <a:prstDash val="solid"/>
                    <a:round/>
                  </a:ln>
                  <a:effectLst/>
                </p:spPr>
                <p:txBody>
                  <a:bodyPr wrap="square" lIns="45719" tIns="45719" rIns="45719" bIns="45719" numCol="1" anchor="ctr">
                    <a:noAutofit/>
                  </a:bodyPr>
                  <a:lstStyle/>
                  <a:p>
                    <a:pPr algn="ctr">
                      <a:defRPr sz="900">
                        <a:latin typeface="ＭＳ Ｐゴシック"/>
                        <a:ea typeface="ＭＳ Ｐゴシック"/>
                        <a:cs typeface="ＭＳ Ｐゴシック"/>
                        <a:sym typeface="ＭＳ Ｐゴシック"/>
                      </a:defRPr>
                    </a:pPr>
                    <a:endParaRPr/>
                  </a:p>
                </p:txBody>
              </p:sp>
            </p:grpSp>
          </p:grpSp>
        </p:grpSp>
      </p:grpSp>
      <p:grpSp>
        <p:nvGrpSpPr>
          <p:cNvPr id="252" name="Group 762"/>
          <p:cNvGrpSpPr/>
          <p:nvPr/>
        </p:nvGrpSpPr>
        <p:grpSpPr>
          <a:xfrm>
            <a:off x="4880974" y="3694433"/>
            <a:ext cx="1242603" cy="639764"/>
            <a:chOff x="0" y="0"/>
            <a:chExt cx="1242602" cy="639763"/>
          </a:xfrm>
        </p:grpSpPr>
        <p:sp>
          <p:nvSpPr>
            <p:cNvPr id="253" name="Shape 760"/>
            <p:cNvSpPr/>
            <p:nvPr/>
          </p:nvSpPr>
          <p:spPr>
            <a:xfrm>
              <a:off x="-1" y="-1"/>
              <a:ext cx="1242604" cy="639765"/>
            </a:xfrm>
            <a:prstGeom prst="rect">
              <a:avLst/>
            </a:prstGeom>
            <a:solidFill>
              <a:srgbClr val="FFFFFF"/>
            </a:solidFill>
            <a:ln w="28575" cap="flat">
              <a:solidFill>
                <a:srgbClr val="0000FF"/>
              </a:solidFill>
              <a:prstDash val="solid"/>
              <a:round/>
            </a:ln>
            <a:effectLst/>
          </p:spPr>
          <p:txBody>
            <a:bodyPr wrap="square" lIns="45719" tIns="45719" rIns="45719" bIns="45719" numCol="1" anchor="ctr">
              <a:noAutofit/>
            </a:bodyPr>
            <a:lstStyle/>
            <a:p>
              <a:pPr algn="ctr">
                <a:defRPr sz="1100">
                  <a:solidFill>
                    <a:srgbClr val="FFFFFF"/>
                  </a:solidFill>
                </a:defRPr>
              </a:pPr>
              <a:endParaRPr/>
            </a:p>
          </p:txBody>
        </p:sp>
        <p:sp>
          <p:nvSpPr>
            <p:cNvPr id="254" name="Shape 761"/>
            <p:cNvSpPr/>
            <p:nvPr/>
          </p:nvSpPr>
          <p:spPr>
            <a:xfrm>
              <a:off x="-1" y="124046"/>
              <a:ext cx="1242604" cy="3916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a:solidFill>
                    <a:srgbClr val="0000FF"/>
                  </a:solidFill>
                </a:defRPr>
              </a:lvl1pPr>
            </a:lstStyle>
            <a:p>
              <a:r>
                <a:t>Conditions for asset transfer</a:t>
              </a:r>
            </a:p>
          </p:txBody>
        </p:sp>
      </p:grpSp>
      <p:grpSp>
        <p:nvGrpSpPr>
          <p:cNvPr id="255" name="Group 765"/>
          <p:cNvGrpSpPr/>
          <p:nvPr/>
        </p:nvGrpSpPr>
        <p:grpSpPr>
          <a:xfrm>
            <a:off x="3325223" y="3694433"/>
            <a:ext cx="1242603" cy="639764"/>
            <a:chOff x="0" y="0"/>
            <a:chExt cx="1242602" cy="639763"/>
          </a:xfrm>
        </p:grpSpPr>
        <p:sp>
          <p:nvSpPr>
            <p:cNvPr id="256" name="Shape 763"/>
            <p:cNvSpPr/>
            <p:nvPr/>
          </p:nvSpPr>
          <p:spPr>
            <a:xfrm>
              <a:off x="-1" y="-1"/>
              <a:ext cx="1242604" cy="639765"/>
            </a:xfrm>
            <a:prstGeom prst="rect">
              <a:avLst/>
            </a:prstGeom>
            <a:solidFill>
              <a:srgbClr val="FFFFFF"/>
            </a:solidFill>
            <a:ln w="28575" cap="flat">
              <a:solidFill>
                <a:srgbClr val="0000FF"/>
              </a:solidFill>
              <a:prstDash val="solid"/>
              <a:round/>
            </a:ln>
            <a:effectLst/>
          </p:spPr>
          <p:txBody>
            <a:bodyPr wrap="square" lIns="45719" tIns="45719" rIns="45719" bIns="45719" numCol="1" anchor="ctr">
              <a:noAutofit/>
            </a:bodyPr>
            <a:lstStyle/>
            <a:p>
              <a:pPr algn="ctr">
                <a:defRPr sz="1100">
                  <a:solidFill>
                    <a:srgbClr val="0000FF"/>
                  </a:solidFill>
                </a:defRPr>
              </a:pPr>
              <a:endParaRPr/>
            </a:p>
          </p:txBody>
        </p:sp>
        <p:sp>
          <p:nvSpPr>
            <p:cNvPr id="257" name="Shape 764"/>
            <p:cNvSpPr/>
            <p:nvPr/>
          </p:nvSpPr>
          <p:spPr>
            <a:xfrm>
              <a:off x="-1" y="124046"/>
              <a:ext cx="1242604" cy="3916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a:solidFill>
                    <a:srgbClr val="0000FF"/>
                  </a:solidFill>
                </a:defRPr>
              </a:lvl1pPr>
            </a:lstStyle>
            <a:p>
              <a:r>
                <a:t>Records of asset transfer</a:t>
              </a:r>
            </a:p>
          </p:txBody>
        </p:sp>
      </p:grpSp>
      <p:grpSp>
        <p:nvGrpSpPr>
          <p:cNvPr id="258" name="Group 771"/>
          <p:cNvGrpSpPr/>
          <p:nvPr/>
        </p:nvGrpSpPr>
        <p:grpSpPr>
          <a:xfrm>
            <a:off x="7489831" y="2036376"/>
            <a:ext cx="839054" cy="441326"/>
            <a:chOff x="0" y="0"/>
            <a:chExt cx="839052" cy="441325"/>
          </a:xfrm>
        </p:grpSpPr>
        <p:sp>
          <p:nvSpPr>
            <p:cNvPr id="259" name="Shape 766"/>
            <p:cNvSpPr/>
            <p:nvPr/>
          </p:nvSpPr>
          <p:spPr>
            <a:xfrm flipH="1">
              <a:off x="0" y="0"/>
              <a:ext cx="839053" cy="371192"/>
            </a:xfrm>
            <a:custGeom>
              <a:avLst/>
              <a:gdLst/>
              <a:ahLst/>
              <a:cxnLst>
                <a:cxn ang="0">
                  <a:pos x="wd2" y="hd2"/>
                </a:cxn>
                <a:cxn ang="5400000">
                  <a:pos x="wd2" y="hd2"/>
                </a:cxn>
                <a:cxn ang="10800000">
                  <a:pos x="wd2" y="hd2"/>
                </a:cxn>
                <a:cxn ang="16200000">
                  <a:pos x="wd2" y="hd2"/>
                </a:cxn>
              </a:cxnLst>
              <a:rect l="0" t="0" r="r" b="b"/>
              <a:pathLst>
                <a:path w="21600" h="21600" extrusionOk="0">
                  <a:moveTo>
                    <a:pt x="122" y="20687"/>
                  </a:moveTo>
                  <a:lnTo>
                    <a:pt x="2319" y="20687"/>
                  </a:lnTo>
                  <a:lnTo>
                    <a:pt x="2563" y="17949"/>
                  </a:lnTo>
                  <a:lnTo>
                    <a:pt x="3173" y="15820"/>
                  </a:lnTo>
                  <a:lnTo>
                    <a:pt x="4027" y="14603"/>
                  </a:lnTo>
                  <a:lnTo>
                    <a:pt x="5003" y="13994"/>
                  </a:lnTo>
                  <a:lnTo>
                    <a:pt x="6102" y="14603"/>
                  </a:lnTo>
                  <a:lnTo>
                    <a:pt x="6956" y="15820"/>
                  </a:lnTo>
                  <a:lnTo>
                    <a:pt x="7444" y="17949"/>
                  </a:lnTo>
                  <a:lnTo>
                    <a:pt x="7688" y="20687"/>
                  </a:lnTo>
                  <a:lnTo>
                    <a:pt x="7688" y="21600"/>
                  </a:lnTo>
                  <a:lnTo>
                    <a:pt x="14278" y="21600"/>
                  </a:lnTo>
                  <a:lnTo>
                    <a:pt x="14156" y="20992"/>
                  </a:lnTo>
                  <a:lnTo>
                    <a:pt x="14156" y="20687"/>
                  </a:lnTo>
                  <a:lnTo>
                    <a:pt x="14400" y="17949"/>
                  </a:lnTo>
                  <a:lnTo>
                    <a:pt x="15010" y="15820"/>
                  </a:lnTo>
                  <a:lnTo>
                    <a:pt x="15864" y="14603"/>
                  </a:lnTo>
                  <a:lnTo>
                    <a:pt x="16841" y="13994"/>
                  </a:lnTo>
                  <a:lnTo>
                    <a:pt x="18183" y="14907"/>
                  </a:lnTo>
                  <a:lnTo>
                    <a:pt x="19159" y="17341"/>
                  </a:lnTo>
                  <a:lnTo>
                    <a:pt x="19525" y="20687"/>
                  </a:lnTo>
                  <a:lnTo>
                    <a:pt x="21600" y="20687"/>
                  </a:lnTo>
                  <a:lnTo>
                    <a:pt x="21600" y="17341"/>
                  </a:lnTo>
                  <a:lnTo>
                    <a:pt x="21478" y="14299"/>
                  </a:lnTo>
                  <a:lnTo>
                    <a:pt x="21356" y="10952"/>
                  </a:lnTo>
                  <a:lnTo>
                    <a:pt x="20868" y="8518"/>
                  </a:lnTo>
                  <a:lnTo>
                    <a:pt x="20502" y="6997"/>
                  </a:lnTo>
                  <a:lnTo>
                    <a:pt x="20014" y="5476"/>
                  </a:lnTo>
                  <a:lnTo>
                    <a:pt x="19403" y="3346"/>
                  </a:lnTo>
                  <a:lnTo>
                    <a:pt x="18915" y="1825"/>
                  </a:lnTo>
                  <a:lnTo>
                    <a:pt x="18183" y="0"/>
                  </a:lnTo>
                  <a:lnTo>
                    <a:pt x="9519" y="0"/>
                  </a:lnTo>
                  <a:lnTo>
                    <a:pt x="9275" y="608"/>
                  </a:lnTo>
                  <a:lnTo>
                    <a:pt x="8664" y="1825"/>
                  </a:lnTo>
                  <a:lnTo>
                    <a:pt x="7810" y="3346"/>
                  </a:lnTo>
                  <a:lnTo>
                    <a:pt x="6956" y="5172"/>
                  </a:lnTo>
                  <a:lnTo>
                    <a:pt x="6346" y="6693"/>
                  </a:lnTo>
                  <a:lnTo>
                    <a:pt x="5736" y="7910"/>
                  </a:lnTo>
                  <a:lnTo>
                    <a:pt x="5614" y="8518"/>
                  </a:lnTo>
                  <a:lnTo>
                    <a:pt x="5125" y="8518"/>
                  </a:lnTo>
                  <a:lnTo>
                    <a:pt x="4149" y="8823"/>
                  </a:lnTo>
                  <a:lnTo>
                    <a:pt x="2929" y="9735"/>
                  </a:lnTo>
                  <a:lnTo>
                    <a:pt x="1586" y="10648"/>
                  </a:lnTo>
                  <a:lnTo>
                    <a:pt x="732" y="12169"/>
                  </a:lnTo>
                  <a:lnTo>
                    <a:pt x="244" y="14299"/>
                  </a:lnTo>
                  <a:lnTo>
                    <a:pt x="0" y="16428"/>
                  </a:lnTo>
                  <a:lnTo>
                    <a:pt x="0" y="18558"/>
                  </a:lnTo>
                  <a:lnTo>
                    <a:pt x="122" y="20079"/>
                  </a:lnTo>
                  <a:lnTo>
                    <a:pt x="122" y="2068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0" name="Shape 767"/>
            <p:cNvSpPr/>
            <p:nvPr/>
          </p:nvSpPr>
          <p:spPr>
            <a:xfrm flipH="1">
              <a:off x="308635" y="35921"/>
              <a:ext cx="265209" cy="100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71" y="0"/>
                  </a:lnTo>
                  <a:lnTo>
                    <a:pt x="21600"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261" name="Shape 768"/>
            <p:cNvSpPr/>
            <p:nvPr/>
          </p:nvSpPr>
          <p:spPr>
            <a:xfrm flipH="1">
              <a:off x="71342" y="35921"/>
              <a:ext cx="203173" cy="100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4567"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262" name="Shape 769"/>
            <p:cNvSpPr/>
            <p:nvPr/>
          </p:nvSpPr>
          <p:spPr>
            <a:xfrm flipH="1">
              <a:off x="562988" y="266847"/>
              <a:ext cx="158195" cy="17447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3" name="Shape 770"/>
            <p:cNvSpPr/>
            <p:nvPr/>
          </p:nvSpPr>
          <p:spPr>
            <a:xfrm flipH="1">
              <a:off x="105463" y="266847"/>
              <a:ext cx="156645" cy="17447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64" name="Group 777"/>
          <p:cNvGrpSpPr/>
          <p:nvPr/>
        </p:nvGrpSpPr>
        <p:grpSpPr>
          <a:xfrm>
            <a:off x="7222401" y="4562476"/>
            <a:ext cx="839053" cy="441326"/>
            <a:chOff x="0" y="0"/>
            <a:chExt cx="839052" cy="441325"/>
          </a:xfrm>
        </p:grpSpPr>
        <p:sp>
          <p:nvSpPr>
            <p:cNvPr id="265" name="Shape 772"/>
            <p:cNvSpPr/>
            <p:nvPr/>
          </p:nvSpPr>
          <p:spPr>
            <a:xfrm flipH="1">
              <a:off x="0" y="0"/>
              <a:ext cx="839053" cy="371192"/>
            </a:xfrm>
            <a:custGeom>
              <a:avLst/>
              <a:gdLst/>
              <a:ahLst/>
              <a:cxnLst>
                <a:cxn ang="0">
                  <a:pos x="wd2" y="hd2"/>
                </a:cxn>
                <a:cxn ang="5400000">
                  <a:pos x="wd2" y="hd2"/>
                </a:cxn>
                <a:cxn ang="10800000">
                  <a:pos x="wd2" y="hd2"/>
                </a:cxn>
                <a:cxn ang="16200000">
                  <a:pos x="wd2" y="hd2"/>
                </a:cxn>
              </a:cxnLst>
              <a:rect l="0" t="0" r="r" b="b"/>
              <a:pathLst>
                <a:path w="21600" h="21600" extrusionOk="0">
                  <a:moveTo>
                    <a:pt x="122" y="20687"/>
                  </a:moveTo>
                  <a:lnTo>
                    <a:pt x="2319" y="20687"/>
                  </a:lnTo>
                  <a:lnTo>
                    <a:pt x="2563" y="17949"/>
                  </a:lnTo>
                  <a:lnTo>
                    <a:pt x="3173" y="15820"/>
                  </a:lnTo>
                  <a:lnTo>
                    <a:pt x="4027" y="14603"/>
                  </a:lnTo>
                  <a:lnTo>
                    <a:pt x="5003" y="13994"/>
                  </a:lnTo>
                  <a:lnTo>
                    <a:pt x="6102" y="14603"/>
                  </a:lnTo>
                  <a:lnTo>
                    <a:pt x="6956" y="15820"/>
                  </a:lnTo>
                  <a:lnTo>
                    <a:pt x="7444" y="17949"/>
                  </a:lnTo>
                  <a:lnTo>
                    <a:pt x="7688" y="20687"/>
                  </a:lnTo>
                  <a:lnTo>
                    <a:pt x="7688" y="21600"/>
                  </a:lnTo>
                  <a:lnTo>
                    <a:pt x="14278" y="21600"/>
                  </a:lnTo>
                  <a:lnTo>
                    <a:pt x="14156" y="20992"/>
                  </a:lnTo>
                  <a:lnTo>
                    <a:pt x="14156" y="20687"/>
                  </a:lnTo>
                  <a:lnTo>
                    <a:pt x="14400" y="17949"/>
                  </a:lnTo>
                  <a:lnTo>
                    <a:pt x="15010" y="15820"/>
                  </a:lnTo>
                  <a:lnTo>
                    <a:pt x="15864" y="14603"/>
                  </a:lnTo>
                  <a:lnTo>
                    <a:pt x="16841" y="13994"/>
                  </a:lnTo>
                  <a:lnTo>
                    <a:pt x="18183" y="14907"/>
                  </a:lnTo>
                  <a:lnTo>
                    <a:pt x="19159" y="17341"/>
                  </a:lnTo>
                  <a:lnTo>
                    <a:pt x="19525" y="20687"/>
                  </a:lnTo>
                  <a:lnTo>
                    <a:pt x="21600" y="20687"/>
                  </a:lnTo>
                  <a:lnTo>
                    <a:pt x="21600" y="17341"/>
                  </a:lnTo>
                  <a:lnTo>
                    <a:pt x="21478" y="14299"/>
                  </a:lnTo>
                  <a:lnTo>
                    <a:pt x="21356" y="10952"/>
                  </a:lnTo>
                  <a:lnTo>
                    <a:pt x="20868" y="8518"/>
                  </a:lnTo>
                  <a:lnTo>
                    <a:pt x="20502" y="6997"/>
                  </a:lnTo>
                  <a:lnTo>
                    <a:pt x="20014" y="5476"/>
                  </a:lnTo>
                  <a:lnTo>
                    <a:pt x="19403" y="3346"/>
                  </a:lnTo>
                  <a:lnTo>
                    <a:pt x="18915" y="1825"/>
                  </a:lnTo>
                  <a:lnTo>
                    <a:pt x="18183" y="0"/>
                  </a:lnTo>
                  <a:lnTo>
                    <a:pt x="9519" y="0"/>
                  </a:lnTo>
                  <a:lnTo>
                    <a:pt x="9275" y="608"/>
                  </a:lnTo>
                  <a:lnTo>
                    <a:pt x="8664" y="1825"/>
                  </a:lnTo>
                  <a:lnTo>
                    <a:pt x="7810" y="3346"/>
                  </a:lnTo>
                  <a:lnTo>
                    <a:pt x="6956" y="5172"/>
                  </a:lnTo>
                  <a:lnTo>
                    <a:pt x="6346" y="6693"/>
                  </a:lnTo>
                  <a:lnTo>
                    <a:pt x="5736" y="7910"/>
                  </a:lnTo>
                  <a:lnTo>
                    <a:pt x="5614" y="8518"/>
                  </a:lnTo>
                  <a:lnTo>
                    <a:pt x="5125" y="8518"/>
                  </a:lnTo>
                  <a:lnTo>
                    <a:pt x="4149" y="8823"/>
                  </a:lnTo>
                  <a:lnTo>
                    <a:pt x="2929" y="9735"/>
                  </a:lnTo>
                  <a:lnTo>
                    <a:pt x="1586" y="10648"/>
                  </a:lnTo>
                  <a:lnTo>
                    <a:pt x="732" y="12169"/>
                  </a:lnTo>
                  <a:lnTo>
                    <a:pt x="244" y="14299"/>
                  </a:lnTo>
                  <a:lnTo>
                    <a:pt x="0" y="16428"/>
                  </a:lnTo>
                  <a:lnTo>
                    <a:pt x="0" y="18558"/>
                  </a:lnTo>
                  <a:lnTo>
                    <a:pt x="122" y="20079"/>
                  </a:lnTo>
                  <a:lnTo>
                    <a:pt x="122" y="2068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6" name="Shape 773"/>
            <p:cNvSpPr/>
            <p:nvPr/>
          </p:nvSpPr>
          <p:spPr>
            <a:xfrm flipH="1">
              <a:off x="308635" y="35921"/>
              <a:ext cx="265209" cy="100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71" y="0"/>
                  </a:lnTo>
                  <a:lnTo>
                    <a:pt x="21600"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267" name="Shape 774"/>
            <p:cNvSpPr/>
            <p:nvPr/>
          </p:nvSpPr>
          <p:spPr>
            <a:xfrm flipH="1">
              <a:off x="71342" y="35921"/>
              <a:ext cx="203173" cy="100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4567"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268" name="Shape 775"/>
            <p:cNvSpPr/>
            <p:nvPr/>
          </p:nvSpPr>
          <p:spPr>
            <a:xfrm flipH="1">
              <a:off x="562988" y="266847"/>
              <a:ext cx="158195" cy="17447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9" name="Shape 776"/>
            <p:cNvSpPr/>
            <p:nvPr/>
          </p:nvSpPr>
          <p:spPr>
            <a:xfrm flipH="1">
              <a:off x="105463" y="266847"/>
              <a:ext cx="156645" cy="17447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70" name="Group 783"/>
          <p:cNvGrpSpPr/>
          <p:nvPr/>
        </p:nvGrpSpPr>
        <p:grpSpPr>
          <a:xfrm>
            <a:off x="1460599" y="4546600"/>
            <a:ext cx="839053" cy="441326"/>
            <a:chOff x="0" y="0"/>
            <a:chExt cx="839052" cy="441325"/>
          </a:xfrm>
        </p:grpSpPr>
        <p:sp>
          <p:nvSpPr>
            <p:cNvPr id="271" name="Shape 778"/>
            <p:cNvSpPr/>
            <p:nvPr/>
          </p:nvSpPr>
          <p:spPr>
            <a:xfrm flipH="1">
              <a:off x="0" y="0"/>
              <a:ext cx="839053" cy="371192"/>
            </a:xfrm>
            <a:custGeom>
              <a:avLst/>
              <a:gdLst/>
              <a:ahLst/>
              <a:cxnLst>
                <a:cxn ang="0">
                  <a:pos x="wd2" y="hd2"/>
                </a:cxn>
                <a:cxn ang="5400000">
                  <a:pos x="wd2" y="hd2"/>
                </a:cxn>
                <a:cxn ang="10800000">
                  <a:pos x="wd2" y="hd2"/>
                </a:cxn>
                <a:cxn ang="16200000">
                  <a:pos x="wd2" y="hd2"/>
                </a:cxn>
              </a:cxnLst>
              <a:rect l="0" t="0" r="r" b="b"/>
              <a:pathLst>
                <a:path w="21600" h="21600" extrusionOk="0">
                  <a:moveTo>
                    <a:pt x="122" y="20687"/>
                  </a:moveTo>
                  <a:lnTo>
                    <a:pt x="2319" y="20687"/>
                  </a:lnTo>
                  <a:lnTo>
                    <a:pt x="2563" y="17949"/>
                  </a:lnTo>
                  <a:lnTo>
                    <a:pt x="3173" y="15820"/>
                  </a:lnTo>
                  <a:lnTo>
                    <a:pt x="4027" y="14603"/>
                  </a:lnTo>
                  <a:lnTo>
                    <a:pt x="5003" y="13994"/>
                  </a:lnTo>
                  <a:lnTo>
                    <a:pt x="6102" y="14603"/>
                  </a:lnTo>
                  <a:lnTo>
                    <a:pt x="6956" y="15820"/>
                  </a:lnTo>
                  <a:lnTo>
                    <a:pt x="7444" y="17949"/>
                  </a:lnTo>
                  <a:lnTo>
                    <a:pt x="7688" y="20687"/>
                  </a:lnTo>
                  <a:lnTo>
                    <a:pt x="7688" y="21600"/>
                  </a:lnTo>
                  <a:lnTo>
                    <a:pt x="14278" y="21600"/>
                  </a:lnTo>
                  <a:lnTo>
                    <a:pt x="14156" y="20992"/>
                  </a:lnTo>
                  <a:lnTo>
                    <a:pt x="14156" y="20687"/>
                  </a:lnTo>
                  <a:lnTo>
                    <a:pt x="14400" y="17949"/>
                  </a:lnTo>
                  <a:lnTo>
                    <a:pt x="15010" y="15820"/>
                  </a:lnTo>
                  <a:lnTo>
                    <a:pt x="15864" y="14603"/>
                  </a:lnTo>
                  <a:lnTo>
                    <a:pt x="16841" y="13994"/>
                  </a:lnTo>
                  <a:lnTo>
                    <a:pt x="18183" y="14907"/>
                  </a:lnTo>
                  <a:lnTo>
                    <a:pt x="19159" y="17341"/>
                  </a:lnTo>
                  <a:lnTo>
                    <a:pt x="19525" y="20687"/>
                  </a:lnTo>
                  <a:lnTo>
                    <a:pt x="21600" y="20687"/>
                  </a:lnTo>
                  <a:lnTo>
                    <a:pt x="21600" y="17341"/>
                  </a:lnTo>
                  <a:lnTo>
                    <a:pt x="21478" y="14299"/>
                  </a:lnTo>
                  <a:lnTo>
                    <a:pt x="21356" y="10952"/>
                  </a:lnTo>
                  <a:lnTo>
                    <a:pt x="20868" y="8518"/>
                  </a:lnTo>
                  <a:lnTo>
                    <a:pt x="20502" y="6997"/>
                  </a:lnTo>
                  <a:lnTo>
                    <a:pt x="20014" y="5476"/>
                  </a:lnTo>
                  <a:lnTo>
                    <a:pt x="19403" y="3346"/>
                  </a:lnTo>
                  <a:lnTo>
                    <a:pt x="18915" y="1825"/>
                  </a:lnTo>
                  <a:lnTo>
                    <a:pt x="18183" y="0"/>
                  </a:lnTo>
                  <a:lnTo>
                    <a:pt x="9519" y="0"/>
                  </a:lnTo>
                  <a:lnTo>
                    <a:pt x="9275" y="608"/>
                  </a:lnTo>
                  <a:lnTo>
                    <a:pt x="8664" y="1825"/>
                  </a:lnTo>
                  <a:lnTo>
                    <a:pt x="7810" y="3346"/>
                  </a:lnTo>
                  <a:lnTo>
                    <a:pt x="6956" y="5172"/>
                  </a:lnTo>
                  <a:lnTo>
                    <a:pt x="6346" y="6693"/>
                  </a:lnTo>
                  <a:lnTo>
                    <a:pt x="5736" y="7910"/>
                  </a:lnTo>
                  <a:lnTo>
                    <a:pt x="5614" y="8518"/>
                  </a:lnTo>
                  <a:lnTo>
                    <a:pt x="5125" y="8518"/>
                  </a:lnTo>
                  <a:lnTo>
                    <a:pt x="4149" y="8823"/>
                  </a:lnTo>
                  <a:lnTo>
                    <a:pt x="2929" y="9735"/>
                  </a:lnTo>
                  <a:lnTo>
                    <a:pt x="1586" y="10648"/>
                  </a:lnTo>
                  <a:lnTo>
                    <a:pt x="732" y="12169"/>
                  </a:lnTo>
                  <a:lnTo>
                    <a:pt x="244" y="14299"/>
                  </a:lnTo>
                  <a:lnTo>
                    <a:pt x="0" y="16428"/>
                  </a:lnTo>
                  <a:lnTo>
                    <a:pt x="0" y="18558"/>
                  </a:lnTo>
                  <a:lnTo>
                    <a:pt x="122" y="20079"/>
                  </a:lnTo>
                  <a:lnTo>
                    <a:pt x="122" y="2068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 name="Shape 779"/>
            <p:cNvSpPr/>
            <p:nvPr/>
          </p:nvSpPr>
          <p:spPr>
            <a:xfrm flipH="1">
              <a:off x="308635" y="35921"/>
              <a:ext cx="265209" cy="100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71" y="0"/>
                  </a:lnTo>
                  <a:lnTo>
                    <a:pt x="21600"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273" name="Shape 780"/>
            <p:cNvSpPr/>
            <p:nvPr/>
          </p:nvSpPr>
          <p:spPr>
            <a:xfrm flipH="1">
              <a:off x="71342" y="35921"/>
              <a:ext cx="203173" cy="100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4567"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274" name="Shape 781"/>
            <p:cNvSpPr/>
            <p:nvPr/>
          </p:nvSpPr>
          <p:spPr>
            <a:xfrm flipH="1">
              <a:off x="562988" y="266847"/>
              <a:ext cx="158195" cy="17447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5" name="Shape 782"/>
            <p:cNvSpPr/>
            <p:nvPr/>
          </p:nvSpPr>
          <p:spPr>
            <a:xfrm flipH="1">
              <a:off x="105463" y="266847"/>
              <a:ext cx="156645" cy="17447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76" name="Group 789"/>
          <p:cNvGrpSpPr/>
          <p:nvPr/>
        </p:nvGrpSpPr>
        <p:grpSpPr>
          <a:xfrm>
            <a:off x="4468915" y="5746751"/>
            <a:ext cx="839054" cy="441327"/>
            <a:chOff x="0" y="0"/>
            <a:chExt cx="839052" cy="441325"/>
          </a:xfrm>
        </p:grpSpPr>
        <p:sp>
          <p:nvSpPr>
            <p:cNvPr id="277" name="Shape 784"/>
            <p:cNvSpPr/>
            <p:nvPr/>
          </p:nvSpPr>
          <p:spPr>
            <a:xfrm flipH="1">
              <a:off x="0" y="0"/>
              <a:ext cx="839053" cy="371192"/>
            </a:xfrm>
            <a:custGeom>
              <a:avLst/>
              <a:gdLst/>
              <a:ahLst/>
              <a:cxnLst>
                <a:cxn ang="0">
                  <a:pos x="wd2" y="hd2"/>
                </a:cxn>
                <a:cxn ang="5400000">
                  <a:pos x="wd2" y="hd2"/>
                </a:cxn>
                <a:cxn ang="10800000">
                  <a:pos x="wd2" y="hd2"/>
                </a:cxn>
                <a:cxn ang="16200000">
                  <a:pos x="wd2" y="hd2"/>
                </a:cxn>
              </a:cxnLst>
              <a:rect l="0" t="0" r="r" b="b"/>
              <a:pathLst>
                <a:path w="21600" h="21600" extrusionOk="0">
                  <a:moveTo>
                    <a:pt x="122" y="20687"/>
                  </a:moveTo>
                  <a:lnTo>
                    <a:pt x="2319" y="20687"/>
                  </a:lnTo>
                  <a:lnTo>
                    <a:pt x="2563" y="17949"/>
                  </a:lnTo>
                  <a:lnTo>
                    <a:pt x="3173" y="15820"/>
                  </a:lnTo>
                  <a:lnTo>
                    <a:pt x="4027" y="14603"/>
                  </a:lnTo>
                  <a:lnTo>
                    <a:pt x="5003" y="13994"/>
                  </a:lnTo>
                  <a:lnTo>
                    <a:pt x="6102" y="14603"/>
                  </a:lnTo>
                  <a:lnTo>
                    <a:pt x="6956" y="15820"/>
                  </a:lnTo>
                  <a:lnTo>
                    <a:pt x="7444" y="17949"/>
                  </a:lnTo>
                  <a:lnTo>
                    <a:pt x="7688" y="20687"/>
                  </a:lnTo>
                  <a:lnTo>
                    <a:pt x="7688" y="21600"/>
                  </a:lnTo>
                  <a:lnTo>
                    <a:pt x="14278" y="21600"/>
                  </a:lnTo>
                  <a:lnTo>
                    <a:pt x="14156" y="20992"/>
                  </a:lnTo>
                  <a:lnTo>
                    <a:pt x="14156" y="20687"/>
                  </a:lnTo>
                  <a:lnTo>
                    <a:pt x="14400" y="17949"/>
                  </a:lnTo>
                  <a:lnTo>
                    <a:pt x="15010" y="15820"/>
                  </a:lnTo>
                  <a:lnTo>
                    <a:pt x="15864" y="14603"/>
                  </a:lnTo>
                  <a:lnTo>
                    <a:pt x="16841" y="13994"/>
                  </a:lnTo>
                  <a:lnTo>
                    <a:pt x="18183" y="14907"/>
                  </a:lnTo>
                  <a:lnTo>
                    <a:pt x="19159" y="17341"/>
                  </a:lnTo>
                  <a:lnTo>
                    <a:pt x="19525" y="20687"/>
                  </a:lnTo>
                  <a:lnTo>
                    <a:pt x="21600" y="20687"/>
                  </a:lnTo>
                  <a:lnTo>
                    <a:pt x="21600" y="17341"/>
                  </a:lnTo>
                  <a:lnTo>
                    <a:pt x="21478" y="14299"/>
                  </a:lnTo>
                  <a:lnTo>
                    <a:pt x="21356" y="10952"/>
                  </a:lnTo>
                  <a:lnTo>
                    <a:pt x="20868" y="8518"/>
                  </a:lnTo>
                  <a:lnTo>
                    <a:pt x="20502" y="6997"/>
                  </a:lnTo>
                  <a:lnTo>
                    <a:pt x="20014" y="5476"/>
                  </a:lnTo>
                  <a:lnTo>
                    <a:pt x="19403" y="3346"/>
                  </a:lnTo>
                  <a:lnTo>
                    <a:pt x="18915" y="1825"/>
                  </a:lnTo>
                  <a:lnTo>
                    <a:pt x="18183" y="0"/>
                  </a:lnTo>
                  <a:lnTo>
                    <a:pt x="9519" y="0"/>
                  </a:lnTo>
                  <a:lnTo>
                    <a:pt x="9275" y="608"/>
                  </a:lnTo>
                  <a:lnTo>
                    <a:pt x="8664" y="1825"/>
                  </a:lnTo>
                  <a:lnTo>
                    <a:pt x="7810" y="3346"/>
                  </a:lnTo>
                  <a:lnTo>
                    <a:pt x="6956" y="5172"/>
                  </a:lnTo>
                  <a:lnTo>
                    <a:pt x="6346" y="6693"/>
                  </a:lnTo>
                  <a:lnTo>
                    <a:pt x="5736" y="7910"/>
                  </a:lnTo>
                  <a:lnTo>
                    <a:pt x="5614" y="8518"/>
                  </a:lnTo>
                  <a:lnTo>
                    <a:pt x="5125" y="8518"/>
                  </a:lnTo>
                  <a:lnTo>
                    <a:pt x="4149" y="8823"/>
                  </a:lnTo>
                  <a:lnTo>
                    <a:pt x="2929" y="9735"/>
                  </a:lnTo>
                  <a:lnTo>
                    <a:pt x="1586" y="10648"/>
                  </a:lnTo>
                  <a:lnTo>
                    <a:pt x="732" y="12169"/>
                  </a:lnTo>
                  <a:lnTo>
                    <a:pt x="244" y="14299"/>
                  </a:lnTo>
                  <a:lnTo>
                    <a:pt x="0" y="16428"/>
                  </a:lnTo>
                  <a:lnTo>
                    <a:pt x="0" y="18558"/>
                  </a:lnTo>
                  <a:lnTo>
                    <a:pt x="122" y="20079"/>
                  </a:lnTo>
                  <a:lnTo>
                    <a:pt x="122" y="2068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8" name="Shape 785"/>
            <p:cNvSpPr/>
            <p:nvPr/>
          </p:nvSpPr>
          <p:spPr>
            <a:xfrm flipH="1">
              <a:off x="308635" y="35921"/>
              <a:ext cx="265209" cy="100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71" y="0"/>
                  </a:lnTo>
                  <a:lnTo>
                    <a:pt x="21600"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279" name="Shape 786"/>
            <p:cNvSpPr/>
            <p:nvPr/>
          </p:nvSpPr>
          <p:spPr>
            <a:xfrm flipH="1">
              <a:off x="71342" y="35921"/>
              <a:ext cx="203173" cy="100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4567" y="0"/>
                  </a:lnTo>
                  <a:lnTo>
                    <a:pt x="21600" y="21600"/>
                  </a:lnTo>
                  <a:lnTo>
                    <a:pt x="0" y="21600"/>
                  </a:lnTo>
                  <a:close/>
                </a:path>
              </a:pathLst>
            </a:custGeom>
            <a:solidFill>
              <a:srgbClr val="8C8C8C"/>
            </a:solidFill>
            <a:ln w="12700" cap="flat">
              <a:noFill/>
              <a:miter lim="400000"/>
            </a:ln>
            <a:effectLst/>
          </p:spPr>
          <p:txBody>
            <a:bodyPr wrap="square" lIns="45719" tIns="45719" rIns="45719" bIns="45719" numCol="1" anchor="t">
              <a:noAutofit/>
            </a:bodyPr>
            <a:lstStyle/>
            <a:p>
              <a:endParaRPr/>
            </a:p>
          </p:txBody>
        </p:sp>
        <p:sp>
          <p:nvSpPr>
            <p:cNvPr id="280" name="Shape 787"/>
            <p:cNvSpPr/>
            <p:nvPr/>
          </p:nvSpPr>
          <p:spPr>
            <a:xfrm flipH="1">
              <a:off x="562988" y="266847"/>
              <a:ext cx="158195" cy="17447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1" name="Shape 788"/>
            <p:cNvSpPr/>
            <p:nvPr/>
          </p:nvSpPr>
          <p:spPr>
            <a:xfrm flipH="1">
              <a:off x="105463" y="266847"/>
              <a:ext cx="156645" cy="174479"/>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Hyperledger Fabric v1.0 Architecture </a:t>
            </a:r>
            <a:endParaRPr lang="en-US" dirty="0"/>
          </a:p>
        </p:txBody>
      </p:sp>
      <p:pic>
        <p:nvPicPr>
          <p:cNvPr id="240643" name="Picture 3"/>
          <p:cNvPicPr>
            <a:picLocks noChangeAspect="1" noChangeArrowheads="1"/>
          </p:cNvPicPr>
          <p:nvPr/>
        </p:nvPicPr>
        <p:blipFill>
          <a:blip r:embed="rId3" cstate="print"/>
          <a:srcRect/>
          <a:stretch>
            <a:fillRect/>
          </a:stretch>
        </p:blipFill>
        <p:spPr bwMode="auto">
          <a:xfrm>
            <a:off x="585788" y="1366838"/>
            <a:ext cx="8124825" cy="4581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4824" y="1057275"/>
            <a:ext cx="8924925" cy="5324535"/>
          </a:xfrm>
          <a:prstGeom prst="rect">
            <a:avLst/>
          </a:prstGeom>
        </p:spPr>
        <p:txBody>
          <a:bodyPr wrap="square">
            <a:spAutoFit/>
          </a:bodyPr>
          <a:lstStyle/>
          <a:p>
            <a:pPr algn="ctr"/>
            <a:endParaRPr lang="en-GB" sz="2400" dirty="0" smtClean="0"/>
          </a:p>
          <a:p>
            <a:pPr algn="ctr"/>
            <a:endParaRPr lang="en-GB" sz="2400" dirty="0" smtClean="0"/>
          </a:p>
          <a:p>
            <a:pPr algn="ctr"/>
            <a:r>
              <a:rPr lang="en-GB" sz="4000" dirty="0" smtClean="0"/>
              <a:t>Q &amp; A</a:t>
            </a:r>
          </a:p>
          <a:p>
            <a:pPr algn="ctr"/>
            <a:endParaRPr lang="en-GB" sz="2400" dirty="0" smtClean="0"/>
          </a:p>
          <a:p>
            <a:r>
              <a:rPr lang="en-US" sz="1400" dirty="0" smtClean="0"/>
              <a:t>If you like to get more information about #</a:t>
            </a:r>
            <a:r>
              <a:rPr lang="en-US" sz="1400" dirty="0" err="1" smtClean="0"/>
              <a:t>bitcoin</a:t>
            </a:r>
            <a:r>
              <a:rPr lang="en-US" sz="1400" dirty="0" smtClean="0"/>
              <a:t> #</a:t>
            </a:r>
            <a:r>
              <a:rPr lang="en-US" sz="1400" dirty="0" err="1" smtClean="0"/>
              <a:t>blockchain</a:t>
            </a:r>
            <a:r>
              <a:rPr lang="en-US" sz="1400" dirty="0" smtClean="0"/>
              <a:t> #cryptocurrencies and #</a:t>
            </a:r>
            <a:r>
              <a:rPr lang="en-US" sz="1400" dirty="0" err="1" smtClean="0"/>
              <a:t>permissionedledgers</a:t>
            </a:r>
            <a:r>
              <a:rPr lang="en-US" sz="1400" dirty="0" smtClean="0"/>
              <a:t> visit </a:t>
            </a:r>
          </a:p>
          <a:p>
            <a:endParaRPr lang="en-US" sz="1400" dirty="0" smtClean="0"/>
          </a:p>
          <a:p>
            <a:pPr marL="365760" indent="-365760">
              <a:buFont typeface="Wingdings" pitchFamily="2" charset="2"/>
              <a:buChar char="q"/>
            </a:pPr>
            <a:r>
              <a:rPr lang="en-US" sz="1400" b="1" dirty="0" smtClean="0"/>
              <a:t>Slack</a:t>
            </a:r>
            <a:r>
              <a:rPr lang="en-US" sz="1400" dirty="0" smtClean="0"/>
              <a:t>: </a:t>
            </a:r>
            <a:r>
              <a:rPr lang="en-US" sz="1400" dirty="0" smtClean="0">
                <a:hlinkClick r:id="rId2"/>
              </a:rPr>
              <a:t>https://satoshiroundtable.slack.com/</a:t>
            </a:r>
            <a:r>
              <a:rPr lang="en-US" sz="1400" dirty="0" smtClean="0"/>
              <a:t>  -&gt; used for all public information and articles </a:t>
            </a:r>
          </a:p>
          <a:p>
            <a:pPr marL="365760" indent="-365760"/>
            <a:r>
              <a:rPr lang="en-US" sz="1400" dirty="0" smtClean="0"/>
              <a:t>	</a:t>
            </a:r>
            <a:r>
              <a:rPr lang="en-US" sz="1200" dirty="0" smtClean="0"/>
              <a:t>For Slack Registration point your web browser to </a:t>
            </a:r>
            <a:r>
              <a:rPr lang="en-US" sz="1200" dirty="0" smtClean="0">
                <a:hlinkClick r:id="rId3"/>
              </a:rPr>
              <a:t>https://satoshiroundtable.slack.com/signup</a:t>
            </a:r>
            <a:endParaRPr lang="en-US" sz="1200" dirty="0" smtClean="0"/>
          </a:p>
          <a:p>
            <a:pPr marL="365760" indent="-365760"/>
            <a:r>
              <a:rPr lang="en-US" sz="1200" dirty="0" smtClean="0"/>
              <a:t>	Enter the part of your Capgemini email address before the @ symbol and click Create Account.</a:t>
            </a:r>
          </a:p>
          <a:p>
            <a:pPr marL="365760" indent="-365760">
              <a:buFont typeface="Wingdings" pitchFamily="2" charset="2"/>
              <a:buChar char="q"/>
            </a:pPr>
            <a:endParaRPr lang="en-US" sz="1200" dirty="0" smtClean="0"/>
          </a:p>
          <a:p>
            <a:pPr marL="365760" indent="-365760">
              <a:buFont typeface="Wingdings" pitchFamily="2" charset="2"/>
              <a:buChar char="q"/>
            </a:pPr>
            <a:r>
              <a:rPr lang="en-US" sz="1400" dirty="0" smtClean="0"/>
              <a:t>For getting invite to </a:t>
            </a:r>
            <a:r>
              <a:rPr lang="en-US" sz="1400" b="1" dirty="0" smtClean="0"/>
              <a:t>SRT Call </a:t>
            </a:r>
            <a:r>
              <a:rPr lang="en-US" sz="1400" dirty="0" smtClean="0"/>
              <a:t>-&gt; Go to </a:t>
            </a:r>
            <a:r>
              <a:rPr lang="en-US" sz="1400" u="sng" dirty="0" smtClean="0">
                <a:hlinkClick r:id="rId4"/>
              </a:rPr>
              <a:t>http://corporatedirectory.capgemini.com/</a:t>
            </a:r>
            <a:endParaRPr lang="en-US" sz="1400" dirty="0" smtClean="0"/>
          </a:p>
          <a:p>
            <a:pPr marL="365760" indent="-365760"/>
            <a:r>
              <a:rPr lang="en-US" sz="1400" dirty="0" smtClean="0"/>
              <a:t>       	</a:t>
            </a:r>
            <a:r>
              <a:rPr lang="en-US" sz="1200" dirty="0" smtClean="0"/>
              <a:t>Click on ‘Public Distribution List’ on the left side. Look for entry ‘DL FSSBU SRT’ in the results. It will be on the second set of search results. Click on this entry. Click on ‘Edit’ from the list of Actions below.  Check the Subscribed  check for adding / Uncheck for removing yourself from the mailing list and Save</a:t>
            </a:r>
          </a:p>
          <a:p>
            <a:pPr marL="365760" indent="-365760">
              <a:buFont typeface="Wingdings" pitchFamily="2" charset="2"/>
              <a:buChar char="q"/>
            </a:pPr>
            <a:endParaRPr lang="en-US" sz="1200" dirty="0" smtClean="0"/>
          </a:p>
          <a:p>
            <a:pPr marL="365760" indent="-365760">
              <a:buFont typeface="Wingdings" pitchFamily="2" charset="2"/>
              <a:buChar char="q"/>
            </a:pPr>
            <a:r>
              <a:rPr lang="en-US" sz="1400" b="1" dirty="0" smtClean="0"/>
              <a:t>T-room</a:t>
            </a:r>
            <a:r>
              <a:rPr lang="en-US" sz="1400" dirty="0" smtClean="0"/>
              <a:t>:  </a:t>
            </a:r>
            <a:r>
              <a:rPr lang="en-US" sz="1400" dirty="0" smtClean="0">
                <a:hlinkClick r:id="rId5"/>
              </a:rPr>
              <a:t>https://troom.capgemini.com/sites/Bitcoin_and_blockchain/</a:t>
            </a:r>
            <a:r>
              <a:rPr lang="en-US" sz="1400" dirty="0" smtClean="0"/>
              <a:t>  -&gt; used for Capgemini specific materials </a:t>
            </a:r>
          </a:p>
          <a:p>
            <a:pPr marL="365760" indent="-365760"/>
            <a:r>
              <a:rPr lang="en-US" sz="1400" dirty="0" smtClean="0"/>
              <a:t>	For Registration contact </a:t>
            </a:r>
            <a:r>
              <a:rPr lang="en-US" sz="1400" dirty="0" smtClean="0">
                <a:hlinkClick r:id="rId6"/>
              </a:rPr>
              <a:t>bart.cant@capgemini.com</a:t>
            </a:r>
            <a:endParaRPr lang="en-US" sz="1400" dirty="0" smtClean="0"/>
          </a:p>
          <a:p>
            <a:pPr marL="365760" indent="-365760">
              <a:buFont typeface="Wingdings" pitchFamily="2" charset="2"/>
              <a:buChar char="q"/>
            </a:pPr>
            <a:endParaRPr lang="en-US" sz="1400" dirty="0" smtClean="0"/>
          </a:p>
          <a:p>
            <a:pPr marL="365760" indent="-365760">
              <a:buFont typeface="Wingdings" pitchFamily="2" charset="2"/>
              <a:buChar char="q"/>
            </a:pPr>
            <a:r>
              <a:rPr lang="en-US" sz="1400" dirty="0" smtClean="0"/>
              <a:t> For any other </a:t>
            </a:r>
            <a:r>
              <a:rPr lang="en-US" sz="1400" dirty="0" err="1" smtClean="0"/>
              <a:t>blockchain</a:t>
            </a:r>
            <a:r>
              <a:rPr lang="en-US" sz="1400" dirty="0" smtClean="0"/>
              <a:t> </a:t>
            </a:r>
            <a:r>
              <a:rPr lang="en-US" sz="1400" b="1" dirty="0" smtClean="0"/>
              <a:t>related queries </a:t>
            </a:r>
            <a:r>
              <a:rPr lang="en-US" sz="1400" dirty="0" smtClean="0"/>
              <a:t>contact </a:t>
            </a:r>
            <a:r>
              <a:rPr lang="en-US" sz="1400" dirty="0" smtClean="0">
                <a:hlinkClick r:id="rId7"/>
              </a:rPr>
              <a:t>devendra.chaudhari@capgemini.com</a:t>
            </a:r>
            <a:endParaRPr lang="en-US" sz="1400" dirty="0" smtClean="0"/>
          </a:p>
          <a:p>
            <a:endParaRPr lang="en-US" sz="1400"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Rectangle 2"/>
          <p:cNvSpPr/>
          <p:nvPr/>
        </p:nvSpPr>
        <p:spPr>
          <a:xfrm>
            <a:off x="329723" y="1620490"/>
            <a:ext cx="9260843" cy="1384995"/>
          </a:xfrm>
          <a:prstGeom prst="rect">
            <a:avLst/>
          </a:prstGeom>
        </p:spPr>
        <p:txBody>
          <a:bodyPr wrap="square">
            <a:spAutoFit/>
          </a:bodyPr>
          <a:lstStyle/>
          <a:p>
            <a:pPr>
              <a:buFont typeface="Arial" pitchFamily="34" charset="0"/>
              <a:buChar char="•"/>
            </a:pPr>
            <a:r>
              <a:rPr lang="en-US" sz="1400" dirty="0" smtClean="0"/>
              <a:t> Fabric Protocol Specification - </a:t>
            </a:r>
            <a:r>
              <a:rPr lang="en-US" sz="1400" dirty="0" smtClean="0">
                <a:hlinkClick r:id="rId2"/>
              </a:rPr>
              <a:t>https://github.com/hyperledger/fabric/blob/master/docs/protocol-spec.md</a:t>
            </a:r>
            <a:endParaRPr lang="en-US" sz="1400" dirty="0" smtClean="0"/>
          </a:p>
          <a:p>
            <a:pPr>
              <a:buFont typeface="Arial" pitchFamily="34" charset="0"/>
              <a:buChar char="•"/>
            </a:pPr>
            <a:endParaRPr lang="en-US" sz="1400" dirty="0" smtClean="0"/>
          </a:p>
          <a:p>
            <a:pPr>
              <a:buFont typeface="Arial" pitchFamily="34" charset="0"/>
              <a:buChar char="•"/>
            </a:pPr>
            <a:r>
              <a:rPr lang="en-US" sz="1400" dirty="0" smtClean="0"/>
              <a:t> Fabric Courses - </a:t>
            </a:r>
            <a:r>
              <a:rPr lang="en-US" sz="1400" dirty="0" smtClean="0">
                <a:hlinkClick r:id="rId3"/>
              </a:rPr>
              <a:t>https://developer.ibm.com/courses/all-courses/blockchain-for-developers</a:t>
            </a:r>
            <a:endParaRPr lang="en-US" sz="1400" dirty="0" smtClean="0"/>
          </a:p>
          <a:p>
            <a:pPr>
              <a:buFont typeface="Arial" pitchFamily="34" charset="0"/>
              <a:buChar char="•"/>
            </a:pPr>
            <a:endParaRPr lang="en-US" sz="1400" dirty="0" smtClean="0"/>
          </a:p>
          <a:p>
            <a:pPr>
              <a:buFont typeface="Arial" pitchFamily="34" charset="0"/>
              <a:buChar char="•"/>
            </a:pPr>
            <a:r>
              <a:rPr lang="en-US" sz="1400" dirty="0" smtClean="0"/>
              <a:t> Fabric Documentation - </a:t>
            </a:r>
            <a:r>
              <a:rPr lang="en-US" sz="1400" dirty="0" smtClean="0">
                <a:hlinkClick r:id="rId4"/>
              </a:rPr>
              <a:t>http://hyperledger-fabric.readthedocs.io/en/latest</a:t>
            </a:r>
            <a:endParaRPr lang="en-US" sz="1400" dirty="0" smtClean="0"/>
          </a:p>
          <a:p>
            <a:endParaRPr lang="en-US" sz="1400" dirty="0" smtClean="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Thank you!</a:t>
            </a:r>
            <a:endParaRPr lang="en-US" sz="4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Hyperledger Fabric v0.6 Vs v1.0 Architecture </a:t>
            </a:r>
            <a:endParaRPr lang="en-US" dirty="0"/>
          </a:p>
        </p:txBody>
      </p:sp>
      <p:pic>
        <p:nvPicPr>
          <p:cNvPr id="241666" name="Picture 2"/>
          <p:cNvPicPr>
            <a:picLocks noChangeAspect="1" noChangeArrowheads="1"/>
          </p:cNvPicPr>
          <p:nvPr/>
        </p:nvPicPr>
        <p:blipFill>
          <a:blip r:embed="rId3" cstate="print"/>
          <a:srcRect/>
          <a:stretch>
            <a:fillRect/>
          </a:stretch>
        </p:blipFill>
        <p:spPr bwMode="auto">
          <a:xfrm>
            <a:off x="128923" y="1476375"/>
            <a:ext cx="4366878" cy="3771900"/>
          </a:xfrm>
          <a:prstGeom prst="rect">
            <a:avLst/>
          </a:prstGeom>
          <a:noFill/>
          <a:ln w="9525">
            <a:noFill/>
            <a:miter lim="800000"/>
            <a:headEnd/>
            <a:tailEnd/>
          </a:ln>
        </p:spPr>
      </p:pic>
      <p:pic>
        <p:nvPicPr>
          <p:cNvPr id="241667" name="Picture 3"/>
          <p:cNvPicPr>
            <a:picLocks noChangeAspect="1" noChangeArrowheads="1"/>
          </p:cNvPicPr>
          <p:nvPr/>
        </p:nvPicPr>
        <p:blipFill>
          <a:blip r:embed="rId4" cstate="print"/>
          <a:srcRect/>
          <a:stretch>
            <a:fillRect/>
          </a:stretch>
        </p:blipFill>
        <p:spPr bwMode="auto">
          <a:xfrm>
            <a:off x="4933950" y="1433513"/>
            <a:ext cx="4576763"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Flow v1.0 (1/7): </a:t>
            </a:r>
            <a:r>
              <a:rPr lang="en-US" dirty="0" smtClean="0">
                <a:solidFill>
                  <a:srgbClr val="00B0F0"/>
                </a:solidFill>
              </a:rPr>
              <a:t>PROPOSE</a:t>
            </a:r>
            <a:endParaRPr lang="en-US" dirty="0">
              <a:solidFill>
                <a:srgbClr val="00B0F0"/>
              </a:solidFill>
            </a:endParaRPr>
          </a:p>
        </p:txBody>
      </p:sp>
      <p:pic>
        <p:nvPicPr>
          <p:cNvPr id="242690" name="Picture 2"/>
          <p:cNvPicPr>
            <a:picLocks noChangeAspect="1" noChangeArrowheads="1"/>
          </p:cNvPicPr>
          <p:nvPr/>
        </p:nvPicPr>
        <p:blipFill>
          <a:blip r:embed="rId3" cstate="print"/>
          <a:srcRect/>
          <a:stretch>
            <a:fillRect/>
          </a:stretch>
        </p:blipFill>
        <p:spPr bwMode="auto">
          <a:xfrm>
            <a:off x="309270" y="1552575"/>
            <a:ext cx="7726997" cy="3686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Flow v1.0 (2/7): </a:t>
            </a:r>
            <a:r>
              <a:rPr lang="en-US" dirty="0" smtClean="0">
                <a:solidFill>
                  <a:srgbClr val="00B0F0"/>
                </a:solidFill>
              </a:rPr>
              <a:t>EXECUTE</a:t>
            </a:r>
            <a:endParaRPr lang="en-US" dirty="0"/>
          </a:p>
        </p:txBody>
      </p:sp>
      <p:pic>
        <p:nvPicPr>
          <p:cNvPr id="243714" name="Picture 2"/>
          <p:cNvPicPr>
            <a:picLocks noChangeAspect="1" noChangeArrowheads="1"/>
          </p:cNvPicPr>
          <p:nvPr/>
        </p:nvPicPr>
        <p:blipFill>
          <a:blip r:embed="rId3" cstate="print"/>
          <a:srcRect/>
          <a:stretch>
            <a:fillRect/>
          </a:stretch>
        </p:blipFill>
        <p:spPr bwMode="auto">
          <a:xfrm>
            <a:off x="300038" y="1481138"/>
            <a:ext cx="8277225" cy="3952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Flow v1.0 (3/7): </a:t>
            </a:r>
            <a:r>
              <a:rPr lang="en-US" dirty="0" smtClean="0">
                <a:solidFill>
                  <a:srgbClr val="00B0F0"/>
                </a:solidFill>
              </a:rPr>
              <a:t>SUBMIT</a:t>
            </a:r>
            <a:endParaRPr lang="en-US" dirty="0"/>
          </a:p>
        </p:txBody>
      </p:sp>
      <p:pic>
        <p:nvPicPr>
          <p:cNvPr id="244738" name="Picture 2"/>
          <p:cNvPicPr>
            <a:picLocks noChangeAspect="1" noChangeArrowheads="1"/>
          </p:cNvPicPr>
          <p:nvPr/>
        </p:nvPicPr>
        <p:blipFill>
          <a:blip r:embed="rId3" cstate="print"/>
          <a:srcRect/>
          <a:stretch>
            <a:fillRect/>
          </a:stretch>
        </p:blipFill>
        <p:spPr bwMode="auto">
          <a:xfrm>
            <a:off x="374402" y="1628775"/>
            <a:ext cx="7817098" cy="3724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Flow v1.0 (4/7): </a:t>
            </a:r>
            <a:r>
              <a:rPr lang="en-US" dirty="0" smtClean="0">
                <a:solidFill>
                  <a:srgbClr val="00B0F0"/>
                </a:solidFill>
              </a:rPr>
              <a:t>ENDORSE</a:t>
            </a:r>
            <a:endParaRPr lang="en-US" dirty="0"/>
          </a:p>
        </p:txBody>
      </p:sp>
      <p:pic>
        <p:nvPicPr>
          <p:cNvPr id="245762" name="Picture 2"/>
          <p:cNvPicPr>
            <a:picLocks noChangeAspect="1" noChangeArrowheads="1"/>
          </p:cNvPicPr>
          <p:nvPr/>
        </p:nvPicPr>
        <p:blipFill>
          <a:blip r:embed="rId3" cstate="print"/>
          <a:srcRect/>
          <a:stretch>
            <a:fillRect/>
          </a:stretch>
        </p:blipFill>
        <p:spPr bwMode="auto">
          <a:xfrm>
            <a:off x="357188" y="1581150"/>
            <a:ext cx="7648575"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Flow v1.0 (5/7): </a:t>
            </a:r>
            <a:r>
              <a:rPr lang="en-US" dirty="0" smtClean="0">
                <a:solidFill>
                  <a:srgbClr val="00B0F0"/>
                </a:solidFill>
              </a:rPr>
              <a:t>ORDER</a:t>
            </a:r>
            <a:endParaRPr lang="en-US" dirty="0"/>
          </a:p>
        </p:txBody>
      </p:sp>
      <p:pic>
        <p:nvPicPr>
          <p:cNvPr id="246786" name="Picture 2"/>
          <p:cNvPicPr>
            <a:picLocks noChangeAspect="1" noChangeArrowheads="1"/>
          </p:cNvPicPr>
          <p:nvPr/>
        </p:nvPicPr>
        <p:blipFill>
          <a:blip r:embed="rId3" cstate="print"/>
          <a:srcRect/>
          <a:stretch>
            <a:fillRect/>
          </a:stretch>
        </p:blipFill>
        <p:spPr bwMode="auto">
          <a:xfrm>
            <a:off x="309563" y="1490663"/>
            <a:ext cx="8201025" cy="3857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Flow v1.0 (6/7): </a:t>
            </a:r>
            <a:r>
              <a:rPr lang="en-US" dirty="0" smtClean="0">
                <a:solidFill>
                  <a:srgbClr val="00B0F0"/>
                </a:solidFill>
              </a:rPr>
              <a:t>DELIVER</a:t>
            </a:r>
            <a:endParaRPr lang="en-US" dirty="0"/>
          </a:p>
        </p:txBody>
      </p:sp>
      <p:pic>
        <p:nvPicPr>
          <p:cNvPr id="247810" name="Picture 2"/>
          <p:cNvPicPr>
            <a:picLocks noChangeAspect="1" noChangeArrowheads="1"/>
          </p:cNvPicPr>
          <p:nvPr/>
        </p:nvPicPr>
        <p:blipFill>
          <a:blip r:embed="rId3" cstate="print"/>
          <a:srcRect/>
          <a:stretch>
            <a:fillRect/>
          </a:stretch>
        </p:blipFill>
        <p:spPr bwMode="auto">
          <a:xfrm>
            <a:off x="328613" y="1614488"/>
            <a:ext cx="7686675" cy="3724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Agenda</a:t>
            </a:r>
            <a:endParaRPr lang="en-US"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Flow v1.0 (7/7): </a:t>
            </a:r>
            <a:r>
              <a:rPr lang="en-US" dirty="0" smtClean="0">
                <a:solidFill>
                  <a:srgbClr val="00B0F0"/>
                </a:solidFill>
              </a:rPr>
              <a:t>VALIDATE</a:t>
            </a:r>
            <a:endParaRPr lang="en-US" dirty="0"/>
          </a:p>
        </p:txBody>
      </p:sp>
      <p:pic>
        <p:nvPicPr>
          <p:cNvPr id="248834" name="Picture 2"/>
          <p:cNvPicPr>
            <a:picLocks noChangeAspect="1" noChangeArrowheads="1"/>
          </p:cNvPicPr>
          <p:nvPr/>
        </p:nvPicPr>
        <p:blipFill>
          <a:blip r:embed="rId3" cstate="print"/>
          <a:srcRect/>
          <a:stretch>
            <a:fillRect/>
          </a:stretch>
        </p:blipFill>
        <p:spPr bwMode="auto">
          <a:xfrm>
            <a:off x="400050" y="1524000"/>
            <a:ext cx="7867650" cy="382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Transaction</a:t>
            </a:r>
            <a:endParaRPr lang="en-US" sz="4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Lifecycle v1.0</a:t>
            </a:r>
            <a:endParaRPr lang="en-US" dirty="0"/>
          </a:p>
        </p:txBody>
      </p:sp>
      <p:sp>
        <p:nvSpPr>
          <p:cNvPr id="5" name="Rectangle 4"/>
          <p:cNvSpPr/>
          <p:nvPr/>
        </p:nvSpPr>
        <p:spPr>
          <a:xfrm>
            <a:off x="247651" y="1457325"/>
            <a:ext cx="9534524" cy="5139869"/>
          </a:xfrm>
          <a:prstGeom prst="rect">
            <a:avLst/>
          </a:prstGeom>
        </p:spPr>
        <p:txBody>
          <a:bodyPr wrap="square">
            <a:spAutoFit/>
          </a:bodyPr>
          <a:lstStyle/>
          <a:p>
            <a:pPr marL="342900" indent="-342900">
              <a:buFont typeface="+mj-lt"/>
              <a:buAutoNum type="arabicPeriod"/>
            </a:pPr>
            <a:r>
              <a:rPr lang="en-US" sz="1800" dirty="0" smtClean="0"/>
              <a:t>Client application creates transaction proposal (</a:t>
            </a:r>
            <a:r>
              <a:rPr lang="en-US" sz="1800" dirty="0" err="1" smtClean="0"/>
              <a:t>chaincode</a:t>
            </a:r>
            <a:r>
              <a:rPr lang="en-US" sz="1800" dirty="0" smtClean="0"/>
              <a:t> function and arguments) and sends to endorsing peer(s).</a:t>
            </a:r>
          </a:p>
          <a:p>
            <a:pPr marL="342900" indent="-342900">
              <a:buFont typeface="+mj-lt"/>
              <a:buAutoNum type="arabicPeriod"/>
            </a:pPr>
            <a:r>
              <a:rPr lang="en-US" sz="1800" dirty="0" smtClean="0"/>
              <a:t>Endorsing peer executes </a:t>
            </a:r>
            <a:r>
              <a:rPr lang="en-US" sz="1800" dirty="0" err="1" smtClean="0"/>
              <a:t>chaincode</a:t>
            </a:r>
            <a:r>
              <a:rPr lang="en-US" sz="1800" dirty="0" smtClean="0"/>
              <a:t>, generates </a:t>
            </a:r>
            <a:r>
              <a:rPr lang="en-US" sz="1800" dirty="0" err="1" smtClean="0"/>
              <a:t>ReadWriteSet</a:t>
            </a:r>
            <a:r>
              <a:rPr lang="en-US" sz="1800" dirty="0" smtClean="0"/>
              <a:t> based on keys that were read and written.</a:t>
            </a:r>
          </a:p>
          <a:p>
            <a:pPr marL="342900" indent="-342900">
              <a:buFont typeface="+mj-lt"/>
              <a:buAutoNum type="arabicPeriod"/>
            </a:pPr>
            <a:r>
              <a:rPr lang="en-US" sz="1800" dirty="0" smtClean="0"/>
              <a:t>Endorsing peer(s) send back proposal response (including response payload and </a:t>
            </a:r>
            <a:r>
              <a:rPr lang="en-US" sz="1800" dirty="0" err="1" smtClean="0"/>
              <a:t>ReadWriteSet</a:t>
            </a:r>
            <a:r>
              <a:rPr lang="en-US" sz="1800" dirty="0" smtClean="0"/>
              <a:t>) to client application</a:t>
            </a:r>
          </a:p>
          <a:p>
            <a:pPr marL="342900" indent="-342900">
              <a:buFont typeface="+mj-lt"/>
              <a:buAutoNum type="arabicPeriod"/>
            </a:pPr>
            <a:r>
              <a:rPr lang="en-US" sz="1800" dirty="0" smtClean="0"/>
              <a:t>Client application may or may not submit as a transaction to ordering service.  Transaction includes </a:t>
            </a:r>
            <a:r>
              <a:rPr lang="en-US" sz="1800" dirty="0" err="1" smtClean="0"/>
              <a:t>ReadWriteSet</a:t>
            </a:r>
            <a:r>
              <a:rPr lang="en-US" sz="1800" dirty="0" smtClean="0"/>
              <a:t> from proposal response</a:t>
            </a:r>
          </a:p>
          <a:p>
            <a:pPr marL="342900" indent="-342900">
              <a:buFont typeface="+mj-lt"/>
              <a:buAutoNum type="arabicPeriod"/>
            </a:pPr>
            <a:r>
              <a:rPr lang="en-US" sz="1800" dirty="0" smtClean="0"/>
              <a:t>If client application submitted as transaction, ordering service packages the transaction into a block of ordered transactions.</a:t>
            </a:r>
          </a:p>
          <a:p>
            <a:pPr marL="342900" indent="-342900">
              <a:buFont typeface="+mj-lt"/>
              <a:buAutoNum type="arabicPeriod"/>
            </a:pPr>
            <a:r>
              <a:rPr lang="en-US" sz="1800" dirty="0" smtClean="0"/>
              <a:t>Blocks are delivered to all peers (including the original endorsing peers).</a:t>
            </a:r>
          </a:p>
          <a:p>
            <a:pPr marL="342900" indent="-342900">
              <a:buFont typeface="+mj-lt"/>
              <a:buAutoNum type="arabicPeriod"/>
            </a:pPr>
            <a:r>
              <a:rPr lang="en-US" sz="1800" dirty="0" smtClean="0"/>
              <a:t>Peers validate and commit block trans:  </a:t>
            </a:r>
          </a:p>
          <a:p>
            <a:pPr lvl="1">
              <a:buFont typeface="Arial" pitchFamily="34" charset="0"/>
              <a:buChar char="•"/>
            </a:pPr>
            <a:r>
              <a:rPr lang="en-US" sz="1400" dirty="0" smtClean="0"/>
              <a:t> runs validation logic (VSCC to check endorsement policy, and MVCC to check that </a:t>
            </a:r>
            <a:r>
              <a:rPr lang="en-US" sz="1400" dirty="0" err="1" smtClean="0"/>
              <a:t>ReadSet</a:t>
            </a:r>
            <a:r>
              <a:rPr lang="en-US" sz="1400" dirty="0" smtClean="0"/>
              <a:t> versions haven't changed in State DB since simulation time) </a:t>
            </a:r>
          </a:p>
          <a:p>
            <a:pPr lvl="1">
              <a:buFont typeface="Arial" pitchFamily="34" charset="0"/>
              <a:buChar char="•"/>
            </a:pPr>
            <a:r>
              <a:rPr lang="en-US" sz="1400" dirty="0" smtClean="0"/>
              <a:t> indicates in block which trans are valid and invalid</a:t>
            </a:r>
          </a:p>
          <a:p>
            <a:pPr lvl="1">
              <a:buFont typeface="Arial" pitchFamily="34" charset="0"/>
              <a:buChar char="•"/>
            </a:pPr>
            <a:r>
              <a:rPr lang="en-US" sz="1400" dirty="0" smtClean="0"/>
              <a:t> commits block to </a:t>
            </a:r>
            <a:r>
              <a:rPr lang="en-US" sz="1400" dirty="0" err="1" smtClean="0"/>
              <a:t>blockchain</a:t>
            </a:r>
            <a:r>
              <a:rPr lang="en-US" sz="1400" dirty="0" smtClean="0"/>
              <a:t> on file system, and commits valid transactions within block to state database ‘atomically’</a:t>
            </a:r>
          </a:p>
          <a:p>
            <a:pPr lvl="1">
              <a:buFont typeface="Arial" pitchFamily="34" charset="0"/>
              <a:buChar char="•"/>
            </a:pPr>
            <a:r>
              <a:rPr lang="en-US" sz="1400" dirty="0" smtClean="0"/>
              <a:t> fires events so that application client listening via SDK knows which transactions were valid/invalid</a:t>
            </a:r>
          </a:p>
          <a:p>
            <a:pPr indent="-365760">
              <a:lnSpc>
                <a:spcPct val="200000"/>
              </a:lnSpc>
              <a:buFont typeface="+mj-lt"/>
              <a:buAutoNum type="arabicPeriod"/>
            </a:pPr>
            <a:endParaRPr lang="en-US" sz="14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Lifecycle v1.0 with State DB</a:t>
            </a:r>
            <a:endParaRPr lang="en-US" dirty="0"/>
          </a:p>
        </p:txBody>
      </p:sp>
      <p:pic>
        <p:nvPicPr>
          <p:cNvPr id="254979" name="Picture 3"/>
          <p:cNvPicPr>
            <a:picLocks noChangeAspect="1" noChangeArrowheads="1"/>
          </p:cNvPicPr>
          <p:nvPr/>
        </p:nvPicPr>
        <p:blipFill>
          <a:blip r:embed="rId3" cstate="print"/>
          <a:srcRect/>
          <a:stretch>
            <a:fillRect/>
          </a:stretch>
        </p:blipFill>
        <p:spPr bwMode="auto">
          <a:xfrm>
            <a:off x="242931" y="1485899"/>
            <a:ext cx="9358269" cy="44357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Proposal Message Format</a:t>
            </a:r>
            <a:endParaRPr lang="en-US" dirty="0"/>
          </a:p>
        </p:txBody>
      </p:sp>
      <p:sp>
        <p:nvSpPr>
          <p:cNvPr id="5" name="Content Placeholder 4"/>
          <p:cNvSpPr txBox="1">
            <a:spLocks/>
          </p:cNvSpPr>
          <p:nvPr/>
        </p:nvSpPr>
        <p:spPr>
          <a:xfrm>
            <a:off x="5924550" y="1685924"/>
            <a:ext cx="3743325" cy="4543425"/>
          </a:xfrm>
          <a:prstGeom prst="rect">
            <a:avLst/>
          </a:prstGeom>
        </p:spPr>
        <p:txBody>
          <a:bodyPr vert="horz" lIns="108000" tIns="72000" rIns="72000" bIns="72000" rtlCol="0">
            <a:noAutofit/>
          </a:bodyPr>
          <a:lstStyle/>
          <a:p>
            <a:pPr>
              <a:buFont typeface="Wingdings" pitchFamily="2" charset="2"/>
              <a:buChar char="q"/>
            </a:pPr>
            <a:r>
              <a:rPr lang="en-US" sz="1200" dirty="0" smtClean="0"/>
              <a:t>  </a:t>
            </a:r>
            <a:r>
              <a:rPr lang="en-US" sz="1200" dirty="0" err="1" smtClean="0">
                <a:solidFill>
                  <a:srgbClr val="00B0F0"/>
                </a:solidFill>
              </a:rPr>
              <a:t>clientID</a:t>
            </a:r>
            <a:r>
              <a:rPr lang="en-US" sz="1200" dirty="0" smtClean="0"/>
              <a:t> is an ID of the submitting client,</a:t>
            </a:r>
          </a:p>
          <a:p>
            <a:pPr>
              <a:buFont typeface="Wingdings" pitchFamily="2" charset="2"/>
              <a:buChar char="q"/>
            </a:pPr>
            <a:r>
              <a:rPr lang="en-US" sz="1200" dirty="0" smtClean="0"/>
              <a:t>  </a:t>
            </a:r>
            <a:r>
              <a:rPr lang="en-US" sz="1200" dirty="0" err="1" smtClean="0">
                <a:solidFill>
                  <a:srgbClr val="00B0F0"/>
                </a:solidFill>
              </a:rPr>
              <a:t>chaincodeID</a:t>
            </a:r>
            <a:r>
              <a:rPr lang="en-US" sz="1200" dirty="0" smtClean="0"/>
              <a:t> refers to the </a:t>
            </a:r>
            <a:r>
              <a:rPr lang="en-US" sz="1200" dirty="0" err="1" smtClean="0"/>
              <a:t>chaincode</a:t>
            </a:r>
            <a:r>
              <a:rPr lang="en-US" sz="1200" dirty="0" smtClean="0"/>
              <a:t> to which the transaction pertains,</a:t>
            </a:r>
          </a:p>
          <a:p>
            <a:pPr>
              <a:buFont typeface="Wingdings" pitchFamily="2" charset="2"/>
              <a:buChar char="q"/>
            </a:pPr>
            <a:r>
              <a:rPr lang="en-US" sz="1200" dirty="0" smtClean="0"/>
              <a:t>  </a:t>
            </a:r>
            <a:r>
              <a:rPr lang="en-US" sz="1200" dirty="0" err="1" smtClean="0">
                <a:solidFill>
                  <a:srgbClr val="00B0F0"/>
                </a:solidFill>
              </a:rPr>
              <a:t>txPayload</a:t>
            </a:r>
            <a:r>
              <a:rPr lang="en-US" sz="1200" dirty="0" smtClean="0"/>
              <a:t> is the payload containing the submitted transaction itself,</a:t>
            </a:r>
          </a:p>
          <a:p>
            <a:pPr>
              <a:buFont typeface="Wingdings" pitchFamily="2" charset="2"/>
              <a:buChar char="q"/>
            </a:pPr>
            <a:r>
              <a:rPr lang="en-US" sz="1200" dirty="0" smtClean="0"/>
              <a:t>  </a:t>
            </a:r>
            <a:r>
              <a:rPr lang="en-US" sz="1200" dirty="0" smtClean="0">
                <a:solidFill>
                  <a:srgbClr val="00B0F0"/>
                </a:solidFill>
              </a:rPr>
              <a:t>timestamp</a:t>
            </a:r>
            <a:r>
              <a:rPr lang="en-US" sz="1200" dirty="0" smtClean="0"/>
              <a:t> is a monotonically increasing (for every new transaction) integer maintained by the client,</a:t>
            </a:r>
          </a:p>
          <a:p>
            <a:pPr>
              <a:buFont typeface="Wingdings" pitchFamily="2" charset="2"/>
              <a:buChar char="q"/>
            </a:pPr>
            <a:r>
              <a:rPr lang="en-US" sz="1200" dirty="0" smtClean="0"/>
              <a:t>  </a:t>
            </a:r>
            <a:r>
              <a:rPr lang="en-US" sz="1200" dirty="0" err="1" smtClean="0">
                <a:solidFill>
                  <a:srgbClr val="00B0F0"/>
                </a:solidFill>
              </a:rPr>
              <a:t>clientSig</a:t>
            </a:r>
            <a:r>
              <a:rPr lang="en-US" sz="1200" dirty="0" smtClean="0"/>
              <a:t> is signature of a client on other fields of </a:t>
            </a:r>
            <a:r>
              <a:rPr lang="en-US" sz="1200" dirty="0" err="1" smtClean="0"/>
              <a:t>tx</a:t>
            </a:r>
            <a:r>
              <a:rPr lang="en-US" sz="1200" dirty="0" smtClean="0"/>
              <a:t>.</a:t>
            </a:r>
          </a:p>
          <a:p>
            <a:pPr>
              <a:buFont typeface="Wingdings" pitchFamily="2" charset="2"/>
              <a:buChar char="q"/>
            </a:pPr>
            <a:r>
              <a:rPr lang="en-US" sz="1200" dirty="0" smtClean="0"/>
              <a:t>  </a:t>
            </a:r>
            <a:r>
              <a:rPr lang="en-US" sz="1200" dirty="0" smtClean="0">
                <a:solidFill>
                  <a:srgbClr val="00B0F0"/>
                </a:solidFill>
              </a:rPr>
              <a:t>anchor</a:t>
            </a:r>
            <a:r>
              <a:rPr lang="en-US" sz="1200" dirty="0" smtClean="0"/>
              <a:t> contains </a:t>
            </a:r>
            <a:r>
              <a:rPr lang="en-US" sz="1200" i="1" dirty="0" smtClean="0"/>
              <a:t>read version dependencies</a:t>
            </a:r>
            <a:r>
              <a:rPr lang="en-US" sz="1200" dirty="0" smtClean="0"/>
              <a:t>, or more specifically, key’s read version in the world state (</a:t>
            </a:r>
            <a:r>
              <a:rPr lang="en-US" sz="1200" dirty="0" err="1" smtClean="0"/>
              <a:t>readset</a:t>
            </a:r>
            <a:r>
              <a:rPr lang="en-US" sz="1200" dirty="0" smtClean="0"/>
              <a:t>).</a:t>
            </a:r>
          </a:p>
          <a:p>
            <a:pPr>
              <a:buFont typeface="Wingdings" pitchFamily="2" charset="2"/>
              <a:buChar char="q"/>
            </a:pPr>
            <a:endParaRPr lang="en-US" sz="1200" dirty="0" smtClean="0"/>
          </a:p>
          <a:p>
            <a:pPr>
              <a:buFont typeface="Wingdings" pitchFamily="2" charset="2"/>
              <a:buChar char="q"/>
            </a:pPr>
            <a:r>
              <a:rPr lang="en-US" sz="1200" dirty="0" smtClean="0"/>
              <a:t>  </a:t>
            </a:r>
            <a:r>
              <a:rPr lang="en-US" sz="1200" dirty="0" smtClean="0">
                <a:solidFill>
                  <a:srgbClr val="00B0F0"/>
                </a:solidFill>
              </a:rPr>
              <a:t>operation</a:t>
            </a:r>
            <a:r>
              <a:rPr lang="en-US" sz="1200" dirty="0" smtClean="0"/>
              <a:t> denotes the </a:t>
            </a:r>
            <a:r>
              <a:rPr lang="en-US" sz="1200" dirty="0" err="1" smtClean="0"/>
              <a:t>chaincode</a:t>
            </a:r>
            <a:r>
              <a:rPr lang="en-US" sz="1200" dirty="0" smtClean="0"/>
              <a:t> operation (function) and arguments,</a:t>
            </a:r>
          </a:p>
          <a:p>
            <a:pPr>
              <a:buFont typeface="Wingdings" pitchFamily="2" charset="2"/>
              <a:buChar char="q"/>
            </a:pPr>
            <a:r>
              <a:rPr lang="en-US" sz="1200" dirty="0" smtClean="0"/>
              <a:t>  </a:t>
            </a:r>
            <a:r>
              <a:rPr lang="en-US" sz="1200" dirty="0" smtClean="0">
                <a:solidFill>
                  <a:srgbClr val="00B0F0"/>
                </a:solidFill>
              </a:rPr>
              <a:t>metadata</a:t>
            </a:r>
            <a:r>
              <a:rPr lang="en-US" sz="1200" dirty="0" smtClean="0"/>
              <a:t> denotes attributes related to the invocation.</a:t>
            </a:r>
          </a:p>
          <a:p>
            <a:pPr>
              <a:buFont typeface="Wingdings" pitchFamily="2" charset="2"/>
              <a:buChar char="q"/>
            </a:pPr>
            <a:r>
              <a:rPr lang="en-US" sz="1200" dirty="0" smtClean="0"/>
              <a:t>  </a:t>
            </a:r>
            <a:r>
              <a:rPr lang="en-US" sz="1200" dirty="0" smtClean="0">
                <a:solidFill>
                  <a:srgbClr val="00B0F0"/>
                </a:solidFill>
              </a:rPr>
              <a:t>source</a:t>
            </a:r>
            <a:r>
              <a:rPr lang="en-US" sz="1200" dirty="0" smtClean="0"/>
              <a:t> denotes the source code of the </a:t>
            </a:r>
            <a:r>
              <a:rPr lang="en-US" sz="1200" dirty="0" err="1" smtClean="0"/>
              <a:t>chaincode</a:t>
            </a:r>
            <a:r>
              <a:rPr lang="en-US" sz="1200" dirty="0" smtClean="0"/>
              <a:t>,</a:t>
            </a:r>
          </a:p>
          <a:p>
            <a:pPr>
              <a:buFont typeface="Wingdings" pitchFamily="2" charset="2"/>
              <a:buChar char="q"/>
            </a:pPr>
            <a:r>
              <a:rPr lang="en-US" sz="1200" dirty="0" smtClean="0"/>
              <a:t>  </a:t>
            </a:r>
            <a:r>
              <a:rPr lang="en-US" sz="1200" dirty="0" smtClean="0">
                <a:solidFill>
                  <a:srgbClr val="00B0F0"/>
                </a:solidFill>
              </a:rPr>
              <a:t>metadata</a:t>
            </a:r>
            <a:r>
              <a:rPr lang="en-US" sz="1200" dirty="0" smtClean="0"/>
              <a:t> denotes attributes related to the </a:t>
            </a:r>
            <a:r>
              <a:rPr lang="en-US" sz="1200" dirty="0" err="1" smtClean="0"/>
              <a:t>chaincode</a:t>
            </a:r>
            <a:r>
              <a:rPr lang="en-US" sz="1200" dirty="0" smtClean="0"/>
              <a:t> and application,</a:t>
            </a:r>
          </a:p>
          <a:p>
            <a:pPr>
              <a:buFont typeface="Wingdings" pitchFamily="2" charset="2"/>
              <a:buChar char="q"/>
            </a:pPr>
            <a:r>
              <a:rPr lang="en-US" sz="1200" dirty="0" smtClean="0"/>
              <a:t>  </a:t>
            </a:r>
            <a:r>
              <a:rPr lang="en-US" sz="1200" dirty="0" smtClean="0">
                <a:solidFill>
                  <a:srgbClr val="00B0F0"/>
                </a:solidFill>
              </a:rPr>
              <a:t>policies</a:t>
            </a:r>
            <a:r>
              <a:rPr lang="en-US" sz="1200" dirty="0" smtClean="0"/>
              <a:t> contains policies related to the </a:t>
            </a:r>
            <a:r>
              <a:rPr lang="en-US" sz="1200" dirty="0" err="1" smtClean="0"/>
              <a:t>chaincode</a:t>
            </a:r>
            <a:r>
              <a:rPr lang="en-US" sz="1200" dirty="0" smtClean="0"/>
              <a:t> such as the endorsement policy.</a:t>
            </a:r>
          </a:p>
          <a:p>
            <a:pPr>
              <a:buFont typeface="Wingdings" pitchFamily="2" charset="2"/>
              <a:buChar char="q"/>
            </a:pPr>
            <a:endParaRPr lang="en-US" sz="1400" dirty="0" smtClean="0"/>
          </a:p>
          <a:p>
            <a:pPr>
              <a:buFont typeface="Wingdings" pitchFamily="2" charset="2"/>
              <a:buChar char="q"/>
            </a:pPr>
            <a:endParaRPr lang="en-US" sz="1400" dirty="0" smtClean="0"/>
          </a:p>
          <a:p>
            <a:pPr marL="166189" indent="-166189" defTabSz="914342">
              <a:lnSpc>
                <a:spcPct val="90000"/>
              </a:lnSpc>
              <a:spcAft>
                <a:spcPts val="1800"/>
              </a:spcAft>
              <a:buClr>
                <a:schemeClr val="accent5"/>
              </a:buClr>
            </a:pPr>
            <a:endParaRPr lang="en-US" sz="1400" dirty="0" smtClean="0"/>
          </a:p>
          <a:p>
            <a:pPr marL="166189" lvl="0" indent="-166189" defTabSz="914342">
              <a:lnSpc>
                <a:spcPct val="90000"/>
              </a:lnSpc>
              <a:spcAft>
                <a:spcPts val="1800"/>
              </a:spcAft>
              <a:buClr>
                <a:schemeClr val="accent5"/>
              </a:buClr>
              <a:buFontTx/>
              <a:buChar char="-"/>
            </a:pPr>
            <a:endParaRPr lang="en-US" sz="1400" dirty="0" smtClean="0">
              <a:solidFill>
                <a:schemeClr val="tx2">
                  <a:lumMod val="50000"/>
                </a:schemeClr>
              </a:solidFill>
            </a:endParaRPr>
          </a:p>
          <a:p>
            <a:pPr marL="166189" lvl="0" indent="-166189" defTabSz="914342">
              <a:lnSpc>
                <a:spcPct val="90000"/>
              </a:lnSpc>
              <a:spcAft>
                <a:spcPts val="1800"/>
              </a:spcAft>
              <a:buClr>
                <a:schemeClr val="accent5"/>
              </a:buClr>
              <a:buFontTx/>
              <a:buChar char="-"/>
            </a:pPr>
            <a:endParaRPr lang="en-US" sz="1400" dirty="0" smtClean="0"/>
          </a:p>
          <a:p>
            <a:pPr marL="645067" lvl="1" indent="-166189" defTabSz="914342">
              <a:buClr>
                <a:schemeClr val="accent5"/>
              </a:buClr>
              <a:buFont typeface="Courier New" pitchFamily="49" charset="0"/>
              <a:buChar char="o"/>
            </a:pPr>
            <a:endParaRPr lang="en-US" sz="1400" dirty="0" smtClean="0">
              <a:solidFill>
                <a:schemeClr val="tx2">
                  <a:lumMod val="50000"/>
                </a:schemeClr>
              </a:solidFill>
              <a:cs typeface="Calibri" pitchFamily="34" charset="0"/>
            </a:endParaRPr>
          </a:p>
          <a:p>
            <a:pPr marL="166189" lvl="0" indent="-166189" defTabSz="914342">
              <a:lnSpc>
                <a:spcPct val="90000"/>
              </a:lnSpc>
              <a:spcAft>
                <a:spcPts val="1800"/>
              </a:spcAft>
              <a:buClr>
                <a:schemeClr val="accent5"/>
              </a:buClr>
              <a:buFont typeface="Wingdings" pitchFamily="2" charset="2"/>
              <a:buChar char="§"/>
            </a:pPr>
            <a:endParaRPr kumimoji="0" lang="en-US" sz="1400" b="0" i="0" u="none" strike="noStrike" kern="1200" cap="none" spc="0" normalizeH="0" baseline="0" noProof="0" dirty="0">
              <a:ln>
                <a:noFill/>
              </a:ln>
              <a:solidFill>
                <a:schemeClr val="tx1"/>
              </a:solidFill>
              <a:effectLst/>
              <a:uLnTx/>
              <a:uFillTx/>
              <a:latin typeface="+mj-lt"/>
              <a:ea typeface="+mn-ea"/>
              <a:cs typeface="Calibri" pitchFamily="34" charset="0"/>
            </a:endParaRPr>
          </a:p>
        </p:txBody>
      </p:sp>
      <p:sp>
        <p:nvSpPr>
          <p:cNvPr id="6" name="Content Placeholder 4"/>
          <p:cNvSpPr txBox="1">
            <a:spLocks/>
          </p:cNvSpPr>
          <p:nvPr/>
        </p:nvSpPr>
        <p:spPr>
          <a:xfrm>
            <a:off x="228600" y="5172075"/>
            <a:ext cx="5153025" cy="781050"/>
          </a:xfrm>
          <a:prstGeom prst="rect">
            <a:avLst/>
          </a:prstGeom>
        </p:spPr>
        <p:txBody>
          <a:bodyPr vert="horz" lIns="108000" tIns="72000" rIns="72000" bIns="72000" rtlCol="0">
            <a:noAutofit/>
          </a:bodyPr>
          <a:lstStyle/>
          <a:p>
            <a:r>
              <a:rPr lang="en-US" sz="1400" dirty="0" smtClean="0">
                <a:solidFill>
                  <a:srgbClr val="FF0000"/>
                </a:solidFill>
              </a:rPr>
              <a:t>Note: </a:t>
            </a:r>
            <a:r>
              <a:rPr lang="en-US" sz="1400" dirty="0" smtClean="0"/>
              <a:t>If the client specifies the anchor argument, an endorser endorses a transaction only upon </a:t>
            </a:r>
            <a:r>
              <a:rPr lang="en-US" sz="1400" i="1" dirty="0" smtClean="0"/>
              <a:t>read</a:t>
            </a:r>
            <a:r>
              <a:rPr lang="en-US" sz="1400" dirty="0" smtClean="0"/>
              <a:t> version numbers of corresponding keys in its local KVS match anchor.</a:t>
            </a:r>
          </a:p>
          <a:p>
            <a:pPr>
              <a:buFont typeface="Wingdings" pitchFamily="2" charset="2"/>
              <a:buChar char="q"/>
            </a:pPr>
            <a:endParaRPr lang="en-US" sz="1400" dirty="0" smtClean="0"/>
          </a:p>
          <a:p>
            <a:pPr marL="166189" indent="-166189" defTabSz="914342">
              <a:lnSpc>
                <a:spcPct val="90000"/>
              </a:lnSpc>
              <a:spcAft>
                <a:spcPts val="1800"/>
              </a:spcAft>
              <a:buClr>
                <a:schemeClr val="accent5"/>
              </a:buClr>
            </a:pPr>
            <a:endParaRPr lang="en-US" sz="1400" dirty="0" smtClean="0"/>
          </a:p>
          <a:p>
            <a:pPr marL="166189" lvl="0" indent="-166189" defTabSz="914342">
              <a:lnSpc>
                <a:spcPct val="90000"/>
              </a:lnSpc>
              <a:spcAft>
                <a:spcPts val="1800"/>
              </a:spcAft>
              <a:buClr>
                <a:schemeClr val="accent5"/>
              </a:buClr>
              <a:buFontTx/>
              <a:buChar char="-"/>
            </a:pPr>
            <a:endParaRPr lang="en-US" sz="1400" dirty="0" smtClean="0">
              <a:solidFill>
                <a:schemeClr val="tx2">
                  <a:lumMod val="50000"/>
                </a:schemeClr>
              </a:solidFill>
            </a:endParaRPr>
          </a:p>
          <a:p>
            <a:pPr marL="166189" lvl="0" indent="-166189" defTabSz="914342">
              <a:lnSpc>
                <a:spcPct val="90000"/>
              </a:lnSpc>
              <a:spcAft>
                <a:spcPts val="1800"/>
              </a:spcAft>
              <a:buClr>
                <a:schemeClr val="accent5"/>
              </a:buClr>
              <a:buFontTx/>
              <a:buChar char="-"/>
            </a:pPr>
            <a:endParaRPr lang="en-US" sz="1400" dirty="0" smtClean="0"/>
          </a:p>
          <a:p>
            <a:pPr marL="645067" lvl="1" indent="-166189" defTabSz="914342">
              <a:buClr>
                <a:schemeClr val="accent5"/>
              </a:buClr>
              <a:buFont typeface="Courier New" pitchFamily="49" charset="0"/>
              <a:buChar char="o"/>
            </a:pPr>
            <a:endParaRPr lang="en-US" sz="1400" dirty="0" smtClean="0">
              <a:solidFill>
                <a:schemeClr val="tx2">
                  <a:lumMod val="50000"/>
                </a:schemeClr>
              </a:solidFill>
              <a:cs typeface="Calibri" pitchFamily="34" charset="0"/>
            </a:endParaRPr>
          </a:p>
          <a:p>
            <a:pPr marL="166189" lvl="0" indent="-166189" defTabSz="914342">
              <a:lnSpc>
                <a:spcPct val="90000"/>
              </a:lnSpc>
              <a:spcAft>
                <a:spcPts val="1800"/>
              </a:spcAft>
              <a:buClr>
                <a:schemeClr val="accent5"/>
              </a:buClr>
              <a:buFont typeface="Wingdings" pitchFamily="2" charset="2"/>
              <a:buChar char="§"/>
            </a:pPr>
            <a:endParaRPr kumimoji="0" lang="en-US" sz="1400" b="0" i="0" u="none" strike="noStrike" kern="1200" cap="none" spc="0" normalizeH="0" baseline="0" noProof="0" dirty="0">
              <a:ln>
                <a:noFill/>
              </a:ln>
              <a:solidFill>
                <a:schemeClr val="tx1"/>
              </a:solidFill>
              <a:effectLst/>
              <a:uLnTx/>
              <a:uFillTx/>
              <a:latin typeface="+mj-lt"/>
              <a:ea typeface="+mn-ea"/>
              <a:cs typeface="Calibri" pitchFamily="34" charset="0"/>
            </a:endParaRPr>
          </a:p>
        </p:txBody>
      </p:sp>
      <p:pic>
        <p:nvPicPr>
          <p:cNvPr id="3" name="Picture 2"/>
          <p:cNvPicPr>
            <a:picLocks noChangeAspect="1" noChangeArrowheads="1"/>
          </p:cNvPicPr>
          <p:nvPr/>
        </p:nvPicPr>
        <p:blipFill>
          <a:blip r:embed="rId3" cstate="print"/>
          <a:srcRect/>
          <a:stretch>
            <a:fillRect/>
          </a:stretch>
        </p:blipFill>
        <p:spPr bwMode="auto">
          <a:xfrm>
            <a:off x="190500" y="1586593"/>
            <a:ext cx="5695950" cy="3352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Data Flow</a:t>
            </a:r>
            <a:endParaRPr lang="en-US" dirty="0"/>
          </a:p>
        </p:txBody>
      </p:sp>
      <p:pic>
        <p:nvPicPr>
          <p:cNvPr id="251906" name="Picture 2"/>
          <p:cNvPicPr>
            <a:picLocks noChangeAspect="1" noChangeArrowheads="1"/>
          </p:cNvPicPr>
          <p:nvPr/>
        </p:nvPicPr>
        <p:blipFill>
          <a:blip r:embed="rId3" cstate="print"/>
          <a:srcRect/>
          <a:stretch>
            <a:fillRect/>
          </a:stretch>
        </p:blipFill>
        <p:spPr bwMode="auto">
          <a:xfrm>
            <a:off x="295275" y="1502024"/>
            <a:ext cx="8429625" cy="44550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Flow Inside a Peer</a:t>
            </a:r>
            <a:endParaRPr lang="en-US" dirty="0"/>
          </a:p>
        </p:txBody>
      </p:sp>
      <p:pic>
        <p:nvPicPr>
          <p:cNvPr id="252930" name="Picture 2"/>
          <p:cNvPicPr>
            <a:picLocks noChangeAspect="1" noChangeArrowheads="1"/>
          </p:cNvPicPr>
          <p:nvPr/>
        </p:nvPicPr>
        <p:blipFill>
          <a:blip r:embed="rId3" cstate="print"/>
          <a:srcRect/>
          <a:stretch>
            <a:fillRect/>
          </a:stretch>
        </p:blipFill>
        <p:spPr bwMode="auto">
          <a:xfrm>
            <a:off x="228600" y="1410679"/>
            <a:ext cx="8096250" cy="45472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Scenario with Multi-Channel</a:t>
            </a:r>
            <a:endParaRPr lang="en-US" dirty="0"/>
          </a:p>
        </p:txBody>
      </p:sp>
      <p:pic>
        <p:nvPicPr>
          <p:cNvPr id="256002" name="Picture 2"/>
          <p:cNvPicPr>
            <a:picLocks noChangeAspect="1" noChangeArrowheads="1"/>
          </p:cNvPicPr>
          <p:nvPr/>
        </p:nvPicPr>
        <p:blipFill>
          <a:blip r:embed="rId3" cstate="print"/>
          <a:srcRect/>
          <a:stretch>
            <a:fillRect/>
          </a:stretch>
        </p:blipFill>
        <p:spPr bwMode="auto">
          <a:xfrm>
            <a:off x="238125" y="1570676"/>
            <a:ext cx="9048750" cy="46218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Protocols</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Gossip: Data Distribution Protocol</a:t>
            </a:r>
            <a:endParaRPr lang="en-US" dirty="0"/>
          </a:p>
        </p:txBody>
      </p:sp>
      <p:sp>
        <p:nvSpPr>
          <p:cNvPr id="5" name="Rectangle 4"/>
          <p:cNvSpPr/>
          <p:nvPr/>
        </p:nvSpPr>
        <p:spPr>
          <a:xfrm>
            <a:off x="247651" y="1457325"/>
            <a:ext cx="9534524" cy="4662815"/>
          </a:xfrm>
          <a:prstGeom prst="rect">
            <a:avLst/>
          </a:prstGeom>
        </p:spPr>
        <p:txBody>
          <a:bodyPr wrap="square">
            <a:spAutoFit/>
          </a:bodyPr>
          <a:lstStyle/>
          <a:p>
            <a:pPr indent="-365760">
              <a:lnSpc>
                <a:spcPct val="150000"/>
              </a:lnSpc>
            </a:pPr>
            <a:r>
              <a:rPr lang="en-US" sz="1800" i="1" dirty="0" smtClean="0"/>
              <a:t>Hyperledger Fabric optimizes </a:t>
            </a:r>
            <a:r>
              <a:rPr lang="en-US" sz="1800" i="1" dirty="0" err="1" smtClean="0"/>
              <a:t>blockchain</a:t>
            </a:r>
            <a:r>
              <a:rPr lang="en-US" sz="1800" i="1" dirty="0" smtClean="0"/>
              <a:t> network performance, security and scalability by dividing workload across transaction execution (endorsing and committing) peers and transaction ordering nodes. This decoupling of network operations requires a secure, reliable and scalable data dissemination protocol to </a:t>
            </a:r>
            <a:r>
              <a:rPr lang="en-US" sz="1800" i="1" dirty="0" smtClean="0">
                <a:solidFill>
                  <a:srgbClr val="5D9AD3"/>
                </a:solidFill>
              </a:rPr>
              <a:t>ensure data integrity and consistency</a:t>
            </a:r>
            <a:r>
              <a:rPr lang="en-US" sz="1800" i="1" dirty="0" smtClean="0"/>
              <a:t>. To meet these requirements, the fabric implements a </a:t>
            </a:r>
            <a:r>
              <a:rPr lang="en-US" sz="1800" b="1" i="1" dirty="0" smtClean="0"/>
              <a:t>gossip data dissemination protocol</a:t>
            </a:r>
            <a:r>
              <a:rPr lang="en-US" sz="1800" i="1" dirty="0" smtClean="0"/>
              <a:t>.</a:t>
            </a:r>
          </a:p>
          <a:p>
            <a:pPr indent="-365760">
              <a:lnSpc>
                <a:spcPct val="150000"/>
              </a:lnSpc>
            </a:pPr>
            <a:endParaRPr lang="en-US" sz="1800" i="1" dirty="0" smtClean="0"/>
          </a:p>
          <a:p>
            <a:pPr indent="-365760">
              <a:lnSpc>
                <a:spcPct val="150000"/>
              </a:lnSpc>
            </a:pPr>
            <a:r>
              <a:rPr lang="en-US" sz="1800" b="1" i="1" dirty="0" smtClean="0"/>
              <a:t>gossip</a:t>
            </a:r>
            <a:r>
              <a:rPr lang="en-US" sz="1800" i="1" dirty="0" smtClean="0"/>
              <a:t> protocol guaranteeing data consistency and integrity across the channel. Each peer on a channel periodically send its data to randomly-selected peers on the same channel. Each peer on a channel is continuously receiving current and consistent data from multiple peers. Any data that is transmitted from a Byzantine node, which is neither current nor consistent, is identified and filtered out of the network (channel).</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Hyperledger Project</a:t>
            </a:r>
            <a:endParaRPr lang="en-US" sz="4000" dirty="0"/>
          </a:p>
        </p:txBody>
      </p:sp>
    </p:spTree>
    <p:extLst>
      <p:ext uri="{BB962C8B-B14F-4D97-AF65-F5344CB8AC3E}">
        <p14:creationId xmlns:p14="http://schemas.microsoft.com/office/powerpoint/2010/main" val="31796365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gRPC: Communication Protocol</a:t>
            </a:r>
            <a:endParaRPr lang="en-US" dirty="0"/>
          </a:p>
        </p:txBody>
      </p:sp>
      <p:sp>
        <p:nvSpPr>
          <p:cNvPr id="4" name="Rectangle 3"/>
          <p:cNvSpPr/>
          <p:nvPr/>
        </p:nvSpPr>
        <p:spPr>
          <a:xfrm>
            <a:off x="5534025" y="1457325"/>
            <a:ext cx="4010027" cy="3785652"/>
          </a:xfrm>
          <a:prstGeom prst="rect">
            <a:avLst/>
          </a:prstGeom>
        </p:spPr>
        <p:txBody>
          <a:bodyPr wrap="square">
            <a:spAutoFit/>
          </a:bodyPr>
          <a:lstStyle/>
          <a:p>
            <a:pPr indent="-365760">
              <a:lnSpc>
                <a:spcPct val="150000"/>
              </a:lnSpc>
            </a:pPr>
            <a:r>
              <a:rPr lang="en-US" sz="1600" i="1" dirty="0" smtClean="0"/>
              <a:t>gRPC is a high performance, open-source remote procedure call (RPC) framework similar to CORBA that can run anywhere. It enables client and server applications to communicate transparently, and makes it easier to build connected systems. The gRPC framework is developed and open-sourced by Google. gRPC uses standards based HTTP/2 as transport allowing it to easily traverse proxies and firewalls.</a:t>
            </a:r>
          </a:p>
        </p:txBody>
      </p:sp>
      <p:pic>
        <p:nvPicPr>
          <p:cNvPr id="265218" name="Picture 2"/>
          <p:cNvPicPr>
            <a:picLocks noChangeAspect="1" noChangeArrowheads="1"/>
          </p:cNvPicPr>
          <p:nvPr/>
        </p:nvPicPr>
        <p:blipFill>
          <a:blip r:embed="rId3" cstate="print"/>
          <a:srcRect/>
          <a:stretch>
            <a:fillRect/>
          </a:stretch>
        </p:blipFill>
        <p:spPr bwMode="auto">
          <a:xfrm>
            <a:off x="214314" y="1476375"/>
            <a:ext cx="4767261" cy="40385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Buffer: Serialization Framework</a:t>
            </a:r>
            <a:endParaRPr lang="en-US" dirty="0"/>
          </a:p>
        </p:txBody>
      </p:sp>
      <p:sp>
        <p:nvSpPr>
          <p:cNvPr id="4" name="Rectangle 3"/>
          <p:cNvSpPr/>
          <p:nvPr/>
        </p:nvSpPr>
        <p:spPr>
          <a:xfrm>
            <a:off x="5591175" y="1533524"/>
            <a:ext cx="3867150" cy="3001334"/>
          </a:xfrm>
          <a:prstGeom prst="rect">
            <a:avLst/>
          </a:prstGeom>
        </p:spPr>
        <p:txBody>
          <a:bodyPr wrap="square">
            <a:spAutoFit/>
          </a:bodyPr>
          <a:lstStyle/>
          <a:p>
            <a:pPr indent="-365760">
              <a:lnSpc>
                <a:spcPct val="150000"/>
              </a:lnSpc>
            </a:pPr>
            <a:r>
              <a:rPr lang="en-US" sz="1600" i="1" dirty="0" smtClean="0"/>
              <a:t>Protocol Buffers are a way of encoding structured data in an efficient yet extensible format. Protocol Buffer uses </a:t>
            </a:r>
            <a:r>
              <a:rPr lang="en-US" sz="1600" i="1" dirty="0" smtClean="0">
                <a:solidFill>
                  <a:schemeClr val="accent2"/>
                </a:solidFill>
              </a:rPr>
              <a:t>gRPC</a:t>
            </a:r>
            <a:r>
              <a:rPr lang="en-US" sz="1600" i="1" dirty="0" smtClean="0"/>
              <a:t> as it’s communication protocol. software developer defines data structures (called messages) and services in a proto definition file (</a:t>
            </a:r>
            <a:r>
              <a:rPr lang="en-US" sz="1600" i="1" dirty="0" smtClean="0">
                <a:solidFill>
                  <a:srgbClr val="5D9AD3"/>
                </a:solidFill>
              </a:rPr>
              <a:t>.proto</a:t>
            </a:r>
            <a:r>
              <a:rPr lang="en-US" sz="1600" i="1" dirty="0" smtClean="0"/>
              <a:t>) and compiles it with </a:t>
            </a:r>
            <a:r>
              <a:rPr lang="en-US" sz="1600" i="1" dirty="0" err="1" smtClean="0">
                <a:solidFill>
                  <a:srgbClr val="5D9AD3"/>
                </a:solidFill>
              </a:rPr>
              <a:t>protoc</a:t>
            </a:r>
            <a:r>
              <a:rPr lang="en-US" sz="1600" i="1" dirty="0" smtClean="0"/>
              <a:t>.</a:t>
            </a:r>
          </a:p>
        </p:txBody>
      </p:sp>
      <p:pic>
        <p:nvPicPr>
          <p:cNvPr id="266242" name="Picture 2"/>
          <p:cNvPicPr>
            <a:picLocks noChangeAspect="1" noChangeArrowheads="1"/>
          </p:cNvPicPr>
          <p:nvPr/>
        </p:nvPicPr>
        <p:blipFill>
          <a:blip r:embed="rId3" cstate="print"/>
          <a:srcRect/>
          <a:stretch>
            <a:fillRect/>
          </a:stretch>
        </p:blipFill>
        <p:spPr bwMode="auto">
          <a:xfrm>
            <a:off x="528638" y="1509713"/>
            <a:ext cx="4090987" cy="41386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Buffer Vs Thrift</a:t>
            </a:r>
            <a:endParaRPr lang="en-US" dirty="0"/>
          </a:p>
        </p:txBody>
      </p:sp>
      <p:pic>
        <p:nvPicPr>
          <p:cNvPr id="267266" name="Picture 2"/>
          <p:cNvPicPr>
            <a:picLocks noChangeAspect="1" noChangeArrowheads="1"/>
          </p:cNvPicPr>
          <p:nvPr/>
        </p:nvPicPr>
        <p:blipFill>
          <a:blip r:embed="rId3" cstate="print"/>
          <a:srcRect/>
          <a:stretch>
            <a:fillRect/>
          </a:stretch>
        </p:blipFill>
        <p:spPr bwMode="auto">
          <a:xfrm>
            <a:off x="423864" y="1600200"/>
            <a:ext cx="7491412" cy="2219325"/>
          </a:xfrm>
          <a:prstGeom prst="rect">
            <a:avLst/>
          </a:prstGeom>
          <a:noFill/>
          <a:ln w="9525">
            <a:noFill/>
            <a:miter lim="800000"/>
            <a:headEnd/>
            <a:tailEnd/>
          </a:ln>
        </p:spPr>
      </p:pic>
      <p:pic>
        <p:nvPicPr>
          <p:cNvPr id="267267" name="Picture 3"/>
          <p:cNvPicPr>
            <a:picLocks noChangeAspect="1" noChangeArrowheads="1"/>
          </p:cNvPicPr>
          <p:nvPr/>
        </p:nvPicPr>
        <p:blipFill>
          <a:blip r:embed="rId4" cstate="print"/>
          <a:srcRect/>
          <a:stretch>
            <a:fillRect/>
          </a:stretch>
        </p:blipFill>
        <p:spPr bwMode="auto">
          <a:xfrm>
            <a:off x="428624" y="4114799"/>
            <a:ext cx="7534275" cy="19033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Smart Contract</a:t>
            </a:r>
            <a:endParaRPr lang="en-US" sz="4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Rectangle 4"/>
          <p:cNvSpPr/>
          <p:nvPr/>
        </p:nvSpPr>
        <p:spPr>
          <a:xfrm>
            <a:off x="5734050" y="1914524"/>
            <a:ext cx="3486150" cy="3416320"/>
          </a:xfrm>
          <a:prstGeom prst="rect">
            <a:avLst/>
          </a:prstGeom>
        </p:spPr>
        <p:txBody>
          <a:bodyPr wrap="square">
            <a:spAutoFit/>
          </a:bodyPr>
          <a:lstStyle/>
          <a:p>
            <a:r>
              <a:rPr lang="en-US" sz="1800" i="1" dirty="0" smtClean="0"/>
              <a:t>Smart contracts implement business logic specifically oriented towards a </a:t>
            </a:r>
            <a:r>
              <a:rPr lang="en-US" sz="1800" i="1" dirty="0" err="1" smtClean="0"/>
              <a:t>blockchain's</a:t>
            </a:r>
            <a:r>
              <a:rPr lang="en-US" sz="1800" i="1" dirty="0" smtClean="0"/>
              <a:t> distributed, transparent ledger. Smart contracts service two classes of message:</a:t>
            </a:r>
          </a:p>
          <a:p>
            <a:endParaRPr lang="en-US" sz="1800" i="1" dirty="0" smtClean="0"/>
          </a:p>
          <a:p>
            <a:pPr>
              <a:buFont typeface="Wingdings" pitchFamily="2" charset="2"/>
              <a:buChar char="q"/>
            </a:pPr>
            <a:r>
              <a:rPr lang="en-US" sz="1800" i="1" dirty="0" smtClean="0"/>
              <a:t>  transactions, which change ledger state, and</a:t>
            </a:r>
          </a:p>
          <a:p>
            <a:pPr>
              <a:buFont typeface="Wingdings" pitchFamily="2" charset="2"/>
              <a:buChar char="q"/>
            </a:pPr>
            <a:r>
              <a:rPr lang="en-US" sz="1800" i="1" dirty="0" smtClean="0"/>
              <a:t>  queries, which read ledger state</a:t>
            </a:r>
          </a:p>
          <a:p>
            <a:endParaRPr lang="en-US" sz="1800" dirty="0" smtClean="0"/>
          </a:p>
        </p:txBody>
      </p:sp>
      <p:pic>
        <p:nvPicPr>
          <p:cNvPr id="4" name="Picture 2"/>
          <p:cNvPicPr>
            <a:picLocks noChangeAspect="1" noChangeArrowheads="1"/>
          </p:cNvPicPr>
          <p:nvPr/>
        </p:nvPicPr>
        <p:blipFill>
          <a:blip r:embed="rId3" cstate="print"/>
          <a:srcRect/>
          <a:stretch>
            <a:fillRect/>
          </a:stretch>
        </p:blipFill>
        <p:spPr bwMode="auto">
          <a:xfrm>
            <a:off x="0" y="1876424"/>
            <a:ext cx="5368036" cy="35147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Chaincode</a:t>
            </a:r>
            <a:endParaRPr lang="en-US" dirty="0"/>
          </a:p>
        </p:txBody>
      </p:sp>
      <p:sp>
        <p:nvSpPr>
          <p:cNvPr id="5" name="Rectangle 4"/>
          <p:cNvSpPr/>
          <p:nvPr/>
        </p:nvSpPr>
        <p:spPr>
          <a:xfrm>
            <a:off x="247651" y="1457325"/>
            <a:ext cx="9534524" cy="3693319"/>
          </a:xfrm>
          <a:prstGeom prst="rect">
            <a:avLst/>
          </a:prstGeom>
        </p:spPr>
        <p:txBody>
          <a:bodyPr wrap="square">
            <a:spAutoFit/>
          </a:bodyPr>
          <a:lstStyle/>
          <a:p>
            <a:r>
              <a:rPr lang="en-US" sz="1800" i="1" dirty="0" smtClean="0"/>
              <a:t>The widely-used term, </a:t>
            </a:r>
            <a:r>
              <a:rPr lang="en-US" sz="1800" b="1" i="1" dirty="0" smtClean="0"/>
              <a:t>smart contract</a:t>
            </a:r>
            <a:r>
              <a:rPr lang="en-US" sz="1800" i="1" dirty="0" smtClean="0"/>
              <a:t>, is referred to as "</a:t>
            </a:r>
            <a:r>
              <a:rPr lang="en-US" sz="1800" b="1" i="1" dirty="0" err="1" smtClean="0"/>
              <a:t>chaincode</a:t>
            </a:r>
            <a:r>
              <a:rPr lang="en-US" sz="1800" i="1" dirty="0" smtClean="0"/>
              <a:t>" in Hyperledger Fabric.</a:t>
            </a:r>
          </a:p>
          <a:p>
            <a:endParaRPr lang="en-US" sz="1800" i="1" dirty="0" smtClean="0"/>
          </a:p>
          <a:p>
            <a:r>
              <a:rPr lang="en-US" sz="1800" i="1" dirty="0" err="1" smtClean="0"/>
              <a:t>Chaincode</a:t>
            </a:r>
            <a:r>
              <a:rPr lang="en-US" sz="1800" i="1" dirty="0" smtClean="0"/>
              <a:t> is a program contains business logic. </a:t>
            </a:r>
            <a:r>
              <a:rPr lang="en-US" sz="1800" i="1" dirty="0" err="1" smtClean="0"/>
              <a:t>Chaincode</a:t>
            </a:r>
            <a:r>
              <a:rPr lang="en-US" sz="1800" i="1" dirty="0" smtClean="0"/>
              <a:t> initializes and manages the ledger state through transactions submitted by applications.</a:t>
            </a:r>
          </a:p>
          <a:p>
            <a:endParaRPr lang="en-US" sz="1800" i="1" dirty="0" smtClean="0"/>
          </a:p>
          <a:p>
            <a:r>
              <a:rPr lang="en-US" sz="1800" i="1" dirty="0" smtClean="0"/>
              <a:t>The supported </a:t>
            </a:r>
            <a:r>
              <a:rPr lang="en-US" sz="1800" i="1" dirty="0" err="1" smtClean="0"/>
              <a:t>chaincode</a:t>
            </a:r>
            <a:r>
              <a:rPr lang="en-US" sz="1800" i="1" dirty="0" smtClean="0"/>
              <a:t> language is </a:t>
            </a:r>
            <a:r>
              <a:rPr lang="en-US" sz="1800" b="1" i="1" dirty="0" smtClean="0"/>
              <a:t>Go</a:t>
            </a:r>
            <a:r>
              <a:rPr lang="en-US" sz="1800" i="1" dirty="0" smtClean="0"/>
              <a:t> and </a:t>
            </a:r>
            <a:r>
              <a:rPr lang="en-US" sz="1800" b="1" i="1" dirty="0" smtClean="0"/>
              <a:t>Java</a:t>
            </a:r>
            <a:r>
              <a:rPr lang="en-US" sz="1800" i="1" dirty="0" smtClean="0"/>
              <a:t>. They are also looking into developing a </a:t>
            </a:r>
            <a:r>
              <a:rPr lang="en-US" sz="1800" i="1" dirty="0" err="1" smtClean="0"/>
              <a:t>templating</a:t>
            </a:r>
            <a:r>
              <a:rPr lang="en-US" sz="1800" i="1" dirty="0" smtClean="0"/>
              <a:t> language (such as </a:t>
            </a:r>
            <a:r>
              <a:rPr lang="en-US" sz="1800" b="1" i="1" dirty="0" smtClean="0"/>
              <a:t>Apache Velocity</a:t>
            </a:r>
            <a:r>
              <a:rPr lang="en-US" sz="1800" i="1" dirty="0" smtClean="0"/>
              <a:t>).</a:t>
            </a:r>
          </a:p>
          <a:p>
            <a:endParaRPr lang="en-US" sz="1800" i="1" dirty="0" smtClean="0"/>
          </a:p>
          <a:p>
            <a:r>
              <a:rPr lang="en-US" sz="1800" i="1" dirty="0" smtClean="0"/>
              <a:t>Two types of </a:t>
            </a:r>
            <a:r>
              <a:rPr lang="en-US" sz="1800" i="1" dirty="0" err="1" smtClean="0"/>
              <a:t>chaincode</a:t>
            </a:r>
            <a:r>
              <a:rPr lang="en-US" sz="1800" i="1" dirty="0" smtClean="0"/>
              <a:t>:</a:t>
            </a:r>
          </a:p>
          <a:p>
            <a:endParaRPr lang="en-US" sz="1800" i="1" dirty="0" smtClean="0"/>
          </a:p>
          <a:p>
            <a:pPr>
              <a:buFont typeface="Wingdings" pitchFamily="2" charset="2"/>
              <a:buChar char="q"/>
            </a:pPr>
            <a:r>
              <a:rPr lang="en-US" sz="1800" i="1" dirty="0" smtClean="0"/>
              <a:t>  User-defined </a:t>
            </a:r>
            <a:r>
              <a:rPr lang="en-US" sz="1800" i="1" dirty="0" err="1" smtClean="0"/>
              <a:t>chaincode</a:t>
            </a:r>
            <a:r>
              <a:rPr lang="en-US" sz="1800" i="1" dirty="0" smtClean="0"/>
              <a:t> is encapsulated in a </a:t>
            </a:r>
            <a:r>
              <a:rPr lang="en-US" sz="1800" i="1" dirty="0" err="1" smtClean="0"/>
              <a:t>Docker</a:t>
            </a:r>
            <a:r>
              <a:rPr lang="en-US" sz="1800" i="1" dirty="0" smtClean="0"/>
              <a:t> container;</a:t>
            </a:r>
          </a:p>
          <a:p>
            <a:pPr>
              <a:buFont typeface="Wingdings" pitchFamily="2" charset="2"/>
              <a:buChar char="q"/>
            </a:pPr>
            <a:r>
              <a:rPr lang="en-US" sz="1800" i="1" dirty="0" smtClean="0"/>
              <a:t>  System </a:t>
            </a:r>
            <a:r>
              <a:rPr lang="en-US" sz="1800" i="1" dirty="0" err="1" smtClean="0"/>
              <a:t>chaincode</a:t>
            </a:r>
            <a:r>
              <a:rPr lang="en-US" sz="1800" i="1" dirty="0" smtClean="0"/>
              <a:t> runs in the same process as the peer;</a:t>
            </a:r>
            <a:endParaRPr lang="en-US" sz="1800" i="1" dirty="0" smtClean="0">
              <a:solidFill>
                <a:schemeClr val="accent2">
                  <a:lumMod val="75000"/>
                </a:schemeClr>
              </a:solidFill>
            </a:endParaRPr>
          </a:p>
          <a:p>
            <a:endParaRPr lang="en-US" sz="1800"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Chaincode</a:t>
            </a:r>
            <a:r>
              <a:rPr lang="en-US" dirty="0" smtClean="0"/>
              <a:t> API</a:t>
            </a:r>
            <a:endParaRPr lang="en-US" dirty="0"/>
          </a:p>
        </p:txBody>
      </p:sp>
      <p:sp>
        <p:nvSpPr>
          <p:cNvPr id="5" name="Rectangle 4"/>
          <p:cNvSpPr/>
          <p:nvPr/>
        </p:nvSpPr>
        <p:spPr>
          <a:xfrm>
            <a:off x="247651" y="1600200"/>
            <a:ext cx="9534524" cy="2585323"/>
          </a:xfrm>
          <a:prstGeom prst="rect">
            <a:avLst/>
          </a:prstGeom>
        </p:spPr>
        <p:txBody>
          <a:bodyPr wrap="square">
            <a:spAutoFit/>
          </a:bodyPr>
          <a:lstStyle/>
          <a:p>
            <a:pPr marL="400050" indent="-400050">
              <a:buFont typeface="+mj-lt"/>
              <a:buAutoNum type="romanUcPeriod"/>
            </a:pPr>
            <a:r>
              <a:rPr lang="en-US" sz="1800" b="1" dirty="0" smtClean="0"/>
              <a:t>main()</a:t>
            </a:r>
            <a:r>
              <a:rPr lang="en-US" sz="1800" dirty="0" smtClean="0"/>
              <a:t> - main function starts up the </a:t>
            </a:r>
            <a:r>
              <a:rPr lang="en-US" sz="1800" dirty="0" err="1" smtClean="0"/>
              <a:t>chaincode</a:t>
            </a:r>
            <a:r>
              <a:rPr lang="en-US" sz="1800" dirty="0" smtClean="0"/>
              <a:t> in the container during instantiate</a:t>
            </a:r>
            <a:endParaRPr lang="en-US" sz="1800" b="1" dirty="0" smtClean="0">
              <a:solidFill>
                <a:schemeClr val="accent2">
                  <a:lumMod val="60000"/>
                  <a:lumOff val="40000"/>
                </a:schemeClr>
              </a:solidFill>
            </a:endParaRPr>
          </a:p>
          <a:p>
            <a:pPr marL="400050" indent="-400050">
              <a:buFont typeface="+mj-lt"/>
              <a:buAutoNum type="romanUcPeriod"/>
            </a:pPr>
            <a:r>
              <a:rPr lang="en-US" sz="1800" b="1" dirty="0" smtClean="0"/>
              <a:t>Init()</a:t>
            </a:r>
            <a:r>
              <a:rPr lang="en-US" sz="1800" dirty="0" smtClean="0"/>
              <a:t> - Init is called during </a:t>
            </a:r>
            <a:r>
              <a:rPr lang="en-US" sz="1800" dirty="0" err="1" smtClean="0"/>
              <a:t>chaincode</a:t>
            </a:r>
            <a:r>
              <a:rPr lang="en-US" sz="1800" dirty="0" smtClean="0"/>
              <a:t> </a:t>
            </a:r>
            <a:r>
              <a:rPr lang="en-US" sz="1800" dirty="0" smtClean="0">
                <a:solidFill>
                  <a:srgbClr val="00B0F0"/>
                </a:solidFill>
              </a:rPr>
              <a:t>instantiation</a:t>
            </a:r>
            <a:r>
              <a:rPr lang="en-US" sz="1800" dirty="0" smtClean="0"/>
              <a:t> to initialize any data. Note that </a:t>
            </a:r>
            <a:r>
              <a:rPr lang="en-US" sz="1800" dirty="0" err="1" smtClean="0"/>
              <a:t>chaincode</a:t>
            </a:r>
            <a:r>
              <a:rPr lang="en-US" sz="1800" dirty="0" smtClean="0"/>
              <a:t> </a:t>
            </a:r>
            <a:r>
              <a:rPr lang="en-US" sz="1800" dirty="0" smtClean="0">
                <a:solidFill>
                  <a:srgbClr val="00B0F0"/>
                </a:solidFill>
              </a:rPr>
              <a:t>upgrade</a:t>
            </a:r>
            <a:r>
              <a:rPr lang="en-US" sz="1800" dirty="0" smtClean="0"/>
              <a:t> also calls this function to reset. This is similar to constructor in Java.</a:t>
            </a:r>
          </a:p>
          <a:p>
            <a:pPr marL="400050" indent="-400050">
              <a:buFont typeface="+mj-lt"/>
              <a:buAutoNum type="romanUcPeriod"/>
            </a:pPr>
            <a:r>
              <a:rPr lang="en-US" sz="1800" b="1" dirty="0" smtClean="0"/>
              <a:t>Invoke()</a:t>
            </a:r>
            <a:r>
              <a:rPr lang="en-US" sz="1800" dirty="0" smtClean="0"/>
              <a:t> - Invoke is called per transaction on the </a:t>
            </a:r>
            <a:r>
              <a:rPr lang="en-US" sz="1800" dirty="0" err="1" smtClean="0"/>
              <a:t>chaincode</a:t>
            </a:r>
            <a:r>
              <a:rPr lang="en-US" sz="1800" dirty="0" smtClean="0"/>
              <a:t>. Each transaction is either a 'get' or a 'set' on the asset created by Init function. The 'set‘ method may create a new asset by specifying a new key-value pair. Note, this is the only function from where you can call other user defined functions for better code modularity. </a:t>
            </a:r>
            <a:r>
              <a:rPr lang="en-US" sz="1800" dirty="0" err="1" smtClean="0"/>
              <a:t>E.g</a:t>
            </a:r>
            <a:r>
              <a:rPr lang="en-US" sz="1800" dirty="0" smtClean="0"/>
              <a:t> </a:t>
            </a:r>
            <a:r>
              <a:rPr lang="en-US" sz="1800" dirty="0" smtClean="0">
                <a:solidFill>
                  <a:srgbClr val="00B0F0"/>
                </a:solidFill>
              </a:rPr>
              <a:t>query()</a:t>
            </a:r>
            <a:r>
              <a:rPr lang="en-US" sz="1800" dirty="0" smtClean="0"/>
              <a:t>, </a:t>
            </a:r>
            <a:r>
              <a:rPr lang="en-US" sz="1800" dirty="0" smtClean="0">
                <a:solidFill>
                  <a:srgbClr val="00B0F0"/>
                </a:solidFill>
              </a:rPr>
              <a:t>delete()</a:t>
            </a:r>
            <a:r>
              <a:rPr lang="en-US" sz="1800" dirty="0" smtClean="0"/>
              <a:t>, </a:t>
            </a:r>
            <a:r>
              <a:rPr lang="en-US" sz="1800" dirty="0" smtClean="0">
                <a:solidFill>
                  <a:srgbClr val="00B0F0"/>
                </a:solidFill>
              </a:rPr>
              <a:t>get()</a:t>
            </a:r>
            <a:r>
              <a:rPr lang="en-US" sz="1800" dirty="0" smtClean="0"/>
              <a:t>, </a:t>
            </a:r>
            <a:r>
              <a:rPr lang="en-US" sz="1800" dirty="0" smtClean="0">
                <a:solidFill>
                  <a:srgbClr val="00B0F0"/>
                </a:solidFill>
              </a:rPr>
              <a:t>set()</a:t>
            </a:r>
            <a:r>
              <a:rPr lang="en-US" sz="1800" dirty="0" smtClean="0"/>
              <a:t> etc.</a:t>
            </a:r>
          </a:p>
          <a:p>
            <a:pPr marL="400050" indent="-400050">
              <a:buFont typeface="+mj-lt"/>
              <a:buAutoNum type="romanUcPeriod"/>
            </a:pPr>
            <a:endParaRPr lang="en-US" sz="1800"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Chaincode</a:t>
            </a:r>
            <a:r>
              <a:rPr lang="en-US" dirty="0" smtClean="0"/>
              <a:t> Interface (</a:t>
            </a:r>
            <a:r>
              <a:rPr lang="en-US" i="1" dirty="0" err="1" smtClean="0"/>
              <a:t>shim.ChaincodeStubInterface</a:t>
            </a:r>
            <a:r>
              <a:rPr lang="en-US" dirty="0" smtClean="0"/>
              <a:t>)</a:t>
            </a:r>
            <a:endParaRPr lang="en-US" dirty="0"/>
          </a:p>
        </p:txBody>
      </p:sp>
      <p:sp>
        <p:nvSpPr>
          <p:cNvPr id="5" name="Rectangle 4"/>
          <p:cNvSpPr/>
          <p:nvPr/>
        </p:nvSpPr>
        <p:spPr>
          <a:xfrm>
            <a:off x="247651" y="1457325"/>
            <a:ext cx="9534524" cy="4801314"/>
          </a:xfrm>
          <a:prstGeom prst="rect">
            <a:avLst/>
          </a:prstGeom>
        </p:spPr>
        <p:txBody>
          <a:bodyPr wrap="square">
            <a:spAutoFit/>
          </a:bodyPr>
          <a:lstStyle/>
          <a:p>
            <a:pPr marL="400050" indent="-400050"/>
            <a:r>
              <a:rPr lang="en-US" sz="1800" i="1" dirty="0" smtClean="0">
                <a:solidFill>
                  <a:schemeClr val="accent2">
                    <a:lumMod val="60000"/>
                    <a:lumOff val="40000"/>
                  </a:schemeClr>
                </a:solidFill>
              </a:rPr>
              <a:t>GetStringArgs() []string</a:t>
            </a:r>
            <a:r>
              <a:rPr lang="en-US" sz="1800" i="1" dirty="0" smtClean="0"/>
              <a:t> - GetStringArgs returns the arguments intended for the </a:t>
            </a:r>
            <a:r>
              <a:rPr lang="en-US" sz="1800" i="1" dirty="0" err="1" smtClean="0"/>
              <a:t>chaincode</a:t>
            </a:r>
            <a:r>
              <a:rPr lang="en-US" sz="1800" i="1" dirty="0" smtClean="0"/>
              <a:t> Init and Invoke as a string array. Only use GetStringArgs if the client passes arguments intended to be used as strings.</a:t>
            </a:r>
          </a:p>
          <a:p>
            <a:pPr marL="400050" indent="-400050"/>
            <a:r>
              <a:rPr lang="en-US" sz="1800" i="1" dirty="0" smtClean="0">
                <a:solidFill>
                  <a:schemeClr val="accent2">
                    <a:lumMod val="60000"/>
                    <a:lumOff val="40000"/>
                  </a:schemeClr>
                </a:solidFill>
              </a:rPr>
              <a:t>GetFunctionAndParameters() (string, []string)</a:t>
            </a:r>
            <a:r>
              <a:rPr lang="en-US" sz="1800" i="1" dirty="0" smtClean="0"/>
              <a:t> - GetFunctionAndParameters returns the first argument as the function name to be called and the rest of the arguments as parameters in a string array.</a:t>
            </a:r>
          </a:p>
          <a:p>
            <a:pPr marL="400050" indent="-400050"/>
            <a:r>
              <a:rPr lang="en-US" sz="1800" i="1" dirty="0" smtClean="0">
                <a:solidFill>
                  <a:schemeClr val="accent2">
                    <a:lumMod val="60000"/>
                    <a:lumOff val="40000"/>
                  </a:schemeClr>
                </a:solidFill>
              </a:rPr>
              <a:t>GetTxID() string</a:t>
            </a:r>
            <a:r>
              <a:rPr lang="en-US" sz="1800" i="1" dirty="0" smtClean="0"/>
              <a:t> - GetTxID returns the </a:t>
            </a:r>
            <a:r>
              <a:rPr lang="en-US" sz="1800" i="1" dirty="0" err="1" smtClean="0"/>
              <a:t>tx_id</a:t>
            </a:r>
            <a:r>
              <a:rPr lang="en-US" sz="1800" i="1" dirty="0" smtClean="0"/>
              <a:t> of the transaction proposal.</a:t>
            </a:r>
          </a:p>
          <a:p>
            <a:pPr marL="400050" indent="-400050"/>
            <a:r>
              <a:rPr lang="en-US" sz="1800" i="1" dirty="0" smtClean="0">
                <a:solidFill>
                  <a:schemeClr val="accent2">
                    <a:lumMod val="60000"/>
                    <a:lumOff val="40000"/>
                  </a:schemeClr>
                </a:solidFill>
              </a:rPr>
              <a:t>GetState(key string) ([]byte, error)</a:t>
            </a:r>
            <a:r>
              <a:rPr lang="en-US" sz="1800" i="1" dirty="0" smtClean="0"/>
              <a:t> - GetState returns the value of the specified `key` from the ledger. If the key does not exist in the state database, (nil, nil) is returned. </a:t>
            </a:r>
            <a:r>
              <a:rPr lang="en-US" sz="1800" i="1" u="sng" dirty="0" smtClean="0"/>
              <a:t>Note</a:t>
            </a:r>
            <a:r>
              <a:rPr lang="en-US" sz="1800" i="1" dirty="0" smtClean="0"/>
              <a:t> that GetState doesn't read data from the </a:t>
            </a:r>
            <a:r>
              <a:rPr lang="en-US" sz="1800" b="1" i="1" dirty="0" err="1" smtClean="0"/>
              <a:t>writeset</a:t>
            </a:r>
            <a:r>
              <a:rPr lang="en-US" sz="1800" i="1" dirty="0" smtClean="0"/>
              <a:t>, which has not been committed to the ledger. </a:t>
            </a:r>
          </a:p>
          <a:p>
            <a:pPr marL="400050" indent="-400050"/>
            <a:r>
              <a:rPr lang="en-US" sz="1800" i="1" dirty="0" smtClean="0">
                <a:solidFill>
                  <a:schemeClr val="accent2">
                    <a:lumMod val="60000"/>
                    <a:lumOff val="40000"/>
                  </a:schemeClr>
                </a:solidFill>
              </a:rPr>
              <a:t>PutState(key string, value []byte) error</a:t>
            </a:r>
            <a:r>
              <a:rPr lang="en-US" sz="1800" i="1" dirty="0" smtClean="0"/>
              <a:t> - PutState puts the specified `key` and `value` into the transaction's </a:t>
            </a:r>
            <a:r>
              <a:rPr lang="en-US" sz="1800" b="1" i="1" dirty="0" err="1" smtClean="0"/>
              <a:t>writeset</a:t>
            </a:r>
            <a:r>
              <a:rPr lang="en-US" sz="1800" i="1" dirty="0" smtClean="0"/>
              <a:t> as a data-write proposal. </a:t>
            </a:r>
            <a:r>
              <a:rPr lang="en-US" sz="1800" i="1" u="sng" dirty="0" smtClean="0"/>
              <a:t>Note</a:t>
            </a:r>
            <a:r>
              <a:rPr lang="en-US" sz="1800" i="1" dirty="0" smtClean="0"/>
              <a:t> that PutState doesn't effect the ledger until the transaction is validated and successfully committed.</a:t>
            </a:r>
          </a:p>
          <a:p>
            <a:pPr marL="400050" indent="-400050"/>
            <a:r>
              <a:rPr lang="en-US" sz="1800" i="1" dirty="0" smtClean="0">
                <a:solidFill>
                  <a:schemeClr val="accent2">
                    <a:lumMod val="60000"/>
                    <a:lumOff val="40000"/>
                  </a:schemeClr>
                </a:solidFill>
              </a:rPr>
              <a:t>DelState(key string) error</a:t>
            </a:r>
            <a:r>
              <a:rPr lang="en-US" sz="1800" i="1" dirty="0" smtClean="0"/>
              <a:t> - DelState records the specified `key` to be deleted in the </a:t>
            </a:r>
            <a:r>
              <a:rPr lang="en-US" sz="1800" b="1" i="1" dirty="0" err="1" smtClean="0"/>
              <a:t>writeset</a:t>
            </a:r>
            <a:r>
              <a:rPr lang="en-US" sz="1800" i="1" dirty="0" smtClean="0"/>
              <a:t> of the transaction proposal. The `key` and its value will be deleted from the ledger when the transaction is validated and successfully committed.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Vs System </a:t>
            </a:r>
            <a:r>
              <a:rPr lang="en-US" dirty="0" err="1" smtClean="0"/>
              <a:t>Chaincode</a:t>
            </a:r>
            <a:endParaRPr lang="en-US" dirty="0"/>
          </a:p>
        </p:txBody>
      </p:sp>
      <p:sp>
        <p:nvSpPr>
          <p:cNvPr id="5" name="Rectangle 4"/>
          <p:cNvSpPr/>
          <p:nvPr/>
        </p:nvSpPr>
        <p:spPr>
          <a:xfrm>
            <a:off x="228601" y="1657350"/>
            <a:ext cx="9534524" cy="923330"/>
          </a:xfrm>
          <a:prstGeom prst="rect">
            <a:avLst/>
          </a:prstGeom>
        </p:spPr>
        <p:txBody>
          <a:bodyPr wrap="square">
            <a:spAutoFit/>
          </a:bodyPr>
          <a:lstStyle/>
          <a:p>
            <a:pPr marL="400050" indent="-400050"/>
            <a:r>
              <a:rPr lang="en-US" sz="1800" i="1" dirty="0" smtClean="0"/>
              <a:t>System </a:t>
            </a:r>
            <a:r>
              <a:rPr lang="en-US" sz="1800" i="1" dirty="0" err="1" smtClean="0"/>
              <a:t>chaincode</a:t>
            </a:r>
            <a:r>
              <a:rPr lang="en-US" sz="1800" i="1" dirty="0" smtClean="0"/>
              <a:t> has the same programming model except that it runs within the peer</a:t>
            </a:r>
          </a:p>
          <a:p>
            <a:pPr marL="400050" indent="-400050"/>
            <a:r>
              <a:rPr lang="en-US" sz="1800" i="1" dirty="0" smtClean="0"/>
              <a:t>process rather than in an isolated container like normal </a:t>
            </a:r>
            <a:r>
              <a:rPr lang="en-US" sz="1800" i="1" dirty="0" err="1" smtClean="0"/>
              <a:t>chaincode</a:t>
            </a:r>
            <a:r>
              <a:rPr lang="en-US" sz="1800" i="1" dirty="0" smtClean="0"/>
              <a:t>. Therefore, system </a:t>
            </a:r>
          </a:p>
          <a:p>
            <a:pPr marL="400050" indent="-400050"/>
            <a:r>
              <a:rPr lang="en-US" sz="1800" i="1" dirty="0" err="1" smtClean="0"/>
              <a:t>chaincode</a:t>
            </a:r>
            <a:r>
              <a:rPr lang="en-US" sz="1800" i="1" dirty="0" smtClean="0"/>
              <a:t> is built into the peer executable.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System </a:t>
            </a:r>
            <a:r>
              <a:rPr lang="en-US" dirty="0" err="1" smtClean="0"/>
              <a:t>Chaincode</a:t>
            </a:r>
            <a:endParaRPr lang="en-US" dirty="0"/>
          </a:p>
        </p:txBody>
      </p:sp>
      <p:sp>
        <p:nvSpPr>
          <p:cNvPr id="5" name="Rectangle 4"/>
          <p:cNvSpPr/>
          <p:nvPr/>
        </p:nvSpPr>
        <p:spPr>
          <a:xfrm>
            <a:off x="238126" y="1657350"/>
            <a:ext cx="9534524" cy="2308324"/>
          </a:xfrm>
          <a:prstGeom prst="rect">
            <a:avLst/>
          </a:prstGeom>
        </p:spPr>
        <p:txBody>
          <a:bodyPr wrap="square">
            <a:spAutoFit/>
          </a:bodyPr>
          <a:lstStyle/>
          <a:p>
            <a:pPr marL="342900" indent="-342900">
              <a:buFont typeface="+mj-lt"/>
              <a:buAutoNum type="arabicPeriod"/>
            </a:pPr>
            <a:r>
              <a:rPr lang="en-US" sz="1800" i="1" dirty="0" smtClean="0">
                <a:hlinkClick r:id="rId3"/>
              </a:rPr>
              <a:t>LSCC</a:t>
            </a:r>
            <a:r>
              <a:rPr lang="en-US" sz="1800" i="1" dirty="0" smtClean="0"/>
              <a:t> Lifecycle system </a:t>
            </a:r>
            <a:r>
              <a:rPr lang="en-US" sz="1800" i="1" dirty="0" err="1" smtClean="0"/>
              <a:t>chaincode</a:t>
            </a:r>
            <a:r>
              <a:rPr lang="en-US" sz="1800" i="1" dirty="0" smtClean="0"/>
              <a:t> handles lifecycle requests described above.</a:t>
            </a:r>
          </a:p>
          <a:p>
            <a:pPr marL="342900" indent="-342900">
              <a:buFont typeface="+mj-lt"/>
              <a:buAutoNum type="arabicPeriod"/>
            </a:pPr>
            <a:r>
              <a:rPr lang="en-US" sz="1800" i="1" dirty="0" smtClean="0">
                <a:hlinkClick r:id="rId4"/>
              </a:rPr>
              <a:t>CSCC</a:t>
            </a:r>
            <a:r>
              <a:rPr lang="en-US" sz="1800" i="1" dirty="0" smtClean="0"/>
              <a:t> Configuration system </a:t>
            </a:r>
            <a:r>
              <a:rPr lang="en-US" sz="1800" i="1" dirty="0" err="1" smtClean="0"/>
              <a:t>chaincode</a:t>
            </a:r>
            <a:r>
              <a:rPr lang="en-US" sz="1800" i="1" dirty="0" smtClean="0"/>
              <a:t> handles channel configuration on the peer side.</a:t>
            </a:r>
          </a:p>
          <a:p>
            <a:pPr marL="342900" indent="-342900">
              <a:buFont typeface="+mj-lt"/>
              <a:buAutoNum type="arabicPeriod"/>
            </a:pPr>
            <a:r>
              <a:rPr lang="en-US" sz="1800" i="1" dirty="0" smtClean="0">
                <a:hlinkClick r:id="rId5"/>
              </a:rPr>
              <a:t>QSCC</a:t>
            </a:r>
            <a:r>
              <a:rPr lang="en-US" sz="1800" i="1" dirty="0" smtClean="0"/>
              <a:t> Query system </a:t>
            </a:r>
            <a:r>
              <a:rPr lang="en-US" sz="1800" i="1" dirty="0" err="1" smtClean="0"/>
              <a:t>chaincode</a:t>
            </a:r>
            <a:r>
              <a:rPr lang="en-US" sz="1800" i="1" dirty="0" smtClean="0"/>
              <a:t> provides ledger query APIs such as getting blocks and transactions.</a:t>
            </a:r>
          </a:p>
          <a:p>
            <a:pPr marL="342900" indent="-342900">
              <a:buFont typeface="+mj-lt"/>
              <a:buAutoNum type="arabicPeriod"/>
            </a:pPr>
            <a:r>
              <a:rPr lang="en-US" sz="1800" i="1" dirty="0" smtClean="0">
                <a:hlinkClick r:id="rId6"/>
              </a:rPr>
              <a:t>ESCC</a:t>
            </a:r>
            <a:r>
              <a:rPr lang="en-US" sz="1800" i="1" dirty="0" smtClean="0"/>
              <a:t> Endorsement system </a:t>
            </a:r>
            <a:r>
              <a:rPr lang="en-US" sz="1800" i="1" dirty="0" err="1" smtClean="0"/>
              <a:t>chaincode</a:t>
            </a:r>
            <a:r>
              <a:rPr lang="en-US" sz="1800" i="1" dirty="0" smtClean="0"/>
              <a:t> handles endorsement by signing the transaction proposal response.</a:t>
            </a:r>
          </a:p>
          <a:p>
            <a:pPr marL="342900" indent="-342900">
              <a:buFont typeface="+mj-lt"/>
              <a:buAutoNum type="arabicPeriod"/>
            </a:pPr>
            <a:r>
              <a:rPr lang="en-US" sz="1800" i="1" dirty="0" smtClean="0">
                <a:hlinkClick r:id="rId7"/>
              </a:rPr>
              <a:t>VSCC</a:t>
            </a:r>
            <a:r>
              <a:rPr lang="en-US" sz="1800" i="1" dirty="0" smtClean="0"/>
              <a:t> Validation system </a:t>
            </a:r>
            <a:r>
              <a:rPr lang="en-US" sz="1800" i="1" dirty="0" err="1" smtClean="0"/>
              <a:t>chaincode</a:t>
            </a:r>
            <a:r>
              <a:rPr lang="en-US" sz="1800" i="1" dirty="0" smtClean="0"/>
              <a:t> handles the transaction validation, including checking endorsement policy and </a:t>
            </a:r>
            <a:r>
              <a:rPr lang="en-US" sz="1800" i="1" dirty="0" err="1" smtClean="0"/>
              <a:t>multiversioning</a:t>
            </a:r>
            <a:r>
              <a:rPr lang="en-US" sz="1800" i="1" dirty="0" smtClean="0"/>
              <a:t> concurrency control.</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905999" cy="1002135"/>
          </a:xfrm>
        </p:spPr>
        <p:txBody>
          <a:bodyPr/>
          <a:lstStyle/>
          <a:p>
            <a:r>
              <a:rPr lang="en-US" dirty="0" smtClean="0">
                <a:latin typeface="+mj-lt"/>
              </a:rPr>
              <a:t>What is Hyperledger Project?</a:t>
            </a:r>
            <a:endParaRPr lang="en-US" dirty="0">
              <a:latin typeface="+mj-lt"/>
            </a:endParaRPr>
          </a:p>
        </p:txBody>
      </p:sp>
      <p:sp>
        <p:nvSpPr>
          <p:cNvPr id="7" name="Content Placeholder 4"/>
          <p:cNvSpPr txBox="1">
            <a:spLocks/>
          </p:cNvSpPr>
          <p:nvPr/>
        </p:nvSpPr>
        <p:spPr>
          <a:xfrm>
            <a:off x="709449" y="976625"/>
            <a:ext cx="5850840" cy="3252475"/>
          </a:xfrm>
          <a:prstGeom prst="rect">
            <a:avLst/>
          </a:prstGeom>
        </p:spPr>
        <p:txBody>
          <a:bodyPr vert="horz" lIns="108000" tIns="72000" rIns="72000" bIns="72000" rtlCol="0">
            <a:noAutofit/>
          </a:bodyPr>
          <a:lstStyle/>
          <a:p>
            <a:pPr marL="166189" indent="-166189" defTabSz="914342">
              <a:lnSpc>
                <a:spcPct val="90000"/>
              </a:lnSpc>
              <a:spcAft>
                <a:spcPts val="1800"/>
              </a:spcAft>
              <a:buClr>
                <a:schemeClr val="accent5"/>
              </a:buClr>
              <a:buFontTx/>
              <a:buChar char="-"/>
            </a:pPr>
            <a:endParaRPr lang="en-US" sz="1400" b="1" dirty="0" smtClean="0">
              <a:solidFill>
                <a:schemeClr val="tx2">
                  <a:lumMod val="50000"/>
                </a:schemeClr>
              </a:solidFill>
              <a:cs typeface="Calibri" pitchFamily="34" charset="0"/>
            </a:endParaRPr>
          </a:p>
          <a:p>
            <a:pPr indent="-365760" defTabSz="914342">
              <a:lnSpc>
                <a:spcPct val="90000"/>
              </a:lnSpc>
              <a:spcAft>
                <a:spcPts val="1800"/>
              </a:spcAft>
              <a:buClr>
                <a:schemeClr val="accent5"/>
              </a:buClr>
              <a:buFont typeface="Wingdings" pitchFamily="2" charset="2"/>
              <a:buChar char="q"/>
            </a:pPr>
            <a:r>
              <a:rPr lang="en-US" sz="1400" dirty="0" smtClean="0"/>
              <a:t>Linux Foundation project announced  on 17 December 2015</a:t>
            </a:r>
          </a:p>
          <a:p>
            <a:pPr marL="365760" indent="-365760" defTabSz="914342">
              <a:lnSpc>
                <a:spcPct val="90000"/>
              </a:lnSpc>
              <a:spcAft>
                <a:spcPts val="1800"/>
              </a:spcAft>
              <a:buClr>
                <a:schemeClr val="accent5"/>
              </a:buClr>
              <a:buFont typeface="Wingdings" pitchFamily="2" charset="2"/>
              <a:buChar char="q"/>
            </a:pPr>
            <a:r>
              <a:rPr lang="en-US" sz="1400" dirty="0" smtClean="0"/>
              <a:t>Hyperledger project aims to transform the way business transactions are conducted around the world</a:t>
            </a:r>
          </a:p>
          <a:p>
            <a:pPr marL="365760" indent="-365760" defTabSz="914342">
              <a:lnSpc>
                <a:spcPct val="90000"/>
              </a:lnSpc>
              <a:spcAft>
                <a:spcPts val="1800"/>
              </a:spcAft>
              <a:buClr>
                <a:schemeClr val="accent5"/>
              </a:buClr>
              <a:buFont typeface="Wingdings" pitchFamily="2" charset="2"/>
              <a:buChar char="q"/>
            </a:pPr>
            <a:r>
              <a:rPr lang="en-US" sz="1400" dirty="0" smtClean="0"/>
              <a:t>An open source, collaborative development strategy supporting multiple players in multiple industries</a:t>
            </a:r>
          </a:p>
          <a:p>
            <a:pPr marL="365760" indent="-365760" defTabSz="914342">
              <a:lnSpc>
                <a:spcPct val="90000"/>
              </a:lnSpc>
              <a:spcAft>
                <a:spcPts val="1800"/>
              </a:spcAft>
              <a:buClr>
                <a:schemeClr val="accent5"/>
              </a:buClr>
              <a:buFont typeface="Wingdings" pitchFamily="2" charset="2"/>
              <a:buChar char="q"/>
            </a:pPr>
            <a:r>
              <a:rPr lang="en-US" sz="1400" dirty="0" smtClean="0"/>
              <a:t>Several companies have submitted candidates for the base code; </a:t>
            </a:r>
            <a:endParaRPr lang="en-US" sz="1400" dirty="0" smtClean="0">
              <a:solidFill>
                <a:schemeClr val="tx2">
                  <a:lumMod val="50000"/>
                </a:schemeClr>
              </a:solidFill>
            </a:endParaRPr>
          </a:p>
          <a:p>
            <a:pPr marL="166189" lvl="0" indent="-166189" defTabSz="914342">
              <a:lnSpc>
                <a:spcPct val="90000"/>
              </a:lnSpc>
              <a:spcAft>
                <a:spcPts val="1800"/>
              </a:spcAft>
              <a:buClr>
                <a:schemeClr val="accent5"/>
              </a:buClr>
              <a:buFontTx/>
              <a:buChar char="-"/>
            </a:pPr>
            <a:endParaRPr lang="en-US" sz="1400" dirty="0" smtClean="0"/>
          </a:p>
          <a:p>
            <a:pPr marL="645067" lvl="1" indent="-166189" defTabSz="914342">
              <a:buClr>
                <a:schemeClr val="accent5"/>
              </a:buClr>
              <a:buFont typeface="Courier New" pitchFamily="49" charset="0"/>
              <a:buChar char="o"/>
            </a:pPr>
            <a:endParaRPr lang="en-US" sz="1400" dirty="0" smtClean="0">
              <a:solidFill>
                <a:schemeClr val="tx2">
                  <a:lumMod val="50000"/>
                </a:schemeClr>
              </a:solidFill>
              <a:cs typeface="Calibri" pitchFamily="34" charset="0"/>
            </a:endParaRPr>
          </a:p>
          <a:p>
            <a:pPr marL="166189" lvl="0" indent="-166189" defTabSz="914342">
              <a:lnSpc>
                <a:spcPct val="90000"/>
              </a:lnSpc>
              <a:spcAft>
                <a:spcPts val="1800"/>
              </a:spcAft>
              <a:buClr>
                <a:schemeClr val="accent5"/>
              </a:buClr>
              <a:buFont typeface="Wingdings" pitchFamily="2" charset="2"/>
              <a:buChar char="§"/>
            </a:pPr>
            <a:endParaRPr kumimoji="0" lang="en-US" sz="1400" b="0" i="0" u="none" strike="noStrike" kern="1200" cap="none" spc="0" normalizeH="0" baseline="0" noProof="0" dirty="0">
              <a:ln>
                <a:noFill/>
              </a:ln>
              <a:solidFill>
                <a:schemeClr val="tx1"/>
              </a:solidFill>
              <a:effectLst/>
              <a:uLnTx/>
              <a:uFillTx/>
              <a:latin typeface="+mj-lt"/>
              <a:ea typeface="+mn-ea"/>
              <a:cs typeface="Calibri" pitchFamily="34" charset="0"/>
            </a:endParaRPr>
          </a:p>
        </p:txBody>
      </p:sp>
      <p:pic>
        <p:nvPicPr>
          <p:cNvPr id="241666" name="Picture 2"/>
          <p:cNvPicPr>
            <a:picLocks noChangeAspect="1" noChangeArrowheads="1"/>
          </p:cNvPicPr>
          <p:nvPr/>
        </p:nvPicPr>
        <p:blipFill>
          <a:blip r:embed="rId2" cstate="print"/>
          <a:srcRect/>
          <a:stretch>
            <a:fillRect/>
          </a:stretch>
        </p:blipFill>
        <p:spPr bwMode="auto">
          <a:xfrm>
            <a:off x="6778145" y="1591007"/>
            <a:ext cx="2771775" cy="2914318"/>
          </a:xfrm>
          <a:prstGeom prst="rect">
            <a:avLst/>
          </a:prstGeom>
          <a:noFill/>
          <a:ln w="9525">
            <a:noFill/>
            <a:miter lim="800000"/>
            <a:headEnd/>
            <a:tailEnd/>
          </a:ln>
        </p:spPr>
      </p:pic>
      <p:pic>
        <p:nvPicPr>
          <p:cNvPr id="253954" name="Picture 2"/>
          <p:cNvPicPr>
            <a:picLocks noChangeAspect="1" noChangeArrowheads="1"/>
          </p:cNvPicPr>
          <p:nvPr/>
        </p:nvPicPr>
        <p:blipFill>
          <a:blip r:embed="rId3" cstate="print"/>
          <a:srcRect/>
          <a:stretch>
            <a:fillRect/>
          </a:stretch>
        </p:blipFill>
        <p:spPr bwMode="auto">
          <a:xfrm>
            <a:off x="876301" y="3633789"/>
            <a:ext cx="5638800" cy="842962"/>
          </a:xfrm>
          <a:prstGeom prst="rect">
            <a:avLst/>
          </a:prstGeom>
          <a:noFill/>
          <a:ln w="9525">
            <a:noFill/>
            <a:miter lim="800000"/>
            <a:headEnd/>
            <a:tailEnd/>
          </a:ln>
        </p:spPr>
      </p:pic>
    </p:spTree>
    <p:extLst>
      <p:ext uri="{BB962C8B-B14F-4D97-AF65-F5344CB8AC3E}">
        <p14:creationId xmlns:p14="http://schemas.microsoft.com/office/powerpoint/2010/main" val="163704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Chaincode</a:t>
            </a:r>
            <a:endParaRPr lang="en-US" dirty="0"/>
          </a:p>
        </p:txBody>
      </p:sp>
      <p:sp>
        <p:nvSpPr>
          <p:cNvPr id="5" name="Rectangle 4"/>
          <p:cNvSpPr/>
          <p:nvPr/>
        </p:nvSpPr>
        <p:spPr>
          <a:xfrm>
            <a:off x="228601" y="1638300"/>
            <a:ext cx="9534524" cy="1200329"/>
          </a:xfrm>
          <a:prstGeom prst="rect">
            <a:avLst/>
          </a:prstGeom>
        </p:spPr>
        <p:txBody>
          <a:bodyPr wrap="square">
            <a:spAutoFit/>
          </a:bodyPr>
          <a:lstStyle/>
          <a:p>
            <a:pPr marL="400050" indent="-400050"/>
            <a:r>
              <a:rPr lang="en-US" sz="1800" i="1" dirty="0" smtClean="0"/>
              <a:t>The </a:t>
            </a:r>
            <a:r>
              <a:rPr lang="en-US" sz="1800" b="1" i="1" dirty="0" smtClean="0"/>
              <a:t>install</a:t>
            </a:r>
            <a:r>
              <a:rPr lang="en-US" sz="1800" i="1" dirty="0" smtClean="0"/>
              <a:t> transaction packages a </a:t>
            </a:r>
            <a:r>
              <a:rPr lang="en-US" sz="1800" i="1" dirty="0" err="1" smtClean="0"/>
              <a:t>chaincode’s</a:t>
            </a:r>
            <a:r>
              <a:rPr lang="en-US" sz="1800" i="1" dirty="0" smtClean="0"/>
              <a:t> source code into a prescribed format called</a:t>
            </a:r>
          </a:p>
          <a:p>
            <a:pPr marL="400050" indent="-400050"/>
            <a:r>
              <a:rPr lang="en-US" sz="1800" i="1" dirty="0" smtClean="0"/>
              <a:t>a </a:t>
            </a:r>
            <a:r>
              <a:rPr lang="en-US" sz="1800" b="1" i="1" dirty="0" err="1" smtClean="0"/>
              <a:t>ChaincodeDeploymentSpec</a:t>
            </a:r>
            <a:r>
              <a:rPr lang="en-US" sz="1800" i="1" dirty="0" smtClean="0"/>
              <a:t> (or CDS) and installs it on a peer node that will run that </a:t>
            </a:r>
          </a:p>
          <a:p>
            <a:pPr marL="400050" indent="-400050"/>
            <a:r>
              <a:rPr lang="en-US" sz="1800" i="1" dirty="0" err="1" smtClean="0"/>
              <a:t>chaincode</a:t>
            </a:r>
            <a:r>
              <a:rPr lang="en-US" sz="1800" i="1" dirty="0" smtClean="0"/>
              <a:t>. </a:t>
            </a:r>
            <a:r>
              <a:rPr lang="en-US" sz="1800" b="1" i="1" dirty="0" smtClean="0"/>
              <a:t>Note</a:t>
            </a:r>
            <a:r>
              <a:rPr lang="en-US" sz="1800" i="1" dirty="0" smtClean="0"/>
              <a:t>: You must install the </a:t>
            </a:r>
            <a:r>
              <a:rPr lang="en-US" sz="1800" i="1" dirty="0" err="1" smtClean="0"/>
              <a:t>chaincode</a:t>
            </a:r>
            <a:r>
              <a:rPr lang="en-US" sz="1800" i="1" dirty="0" smtClean="0"/>
              <a:t> on </a:t>
            </a:r>
            <a:r>
              <a:rPr lang="en-US" sz="1800" b="1" i="1" dirty="0" smtClean="0"/>
              <a:t>each</a:t>
            </a:r>
            <a:r>
              <a:rPr lang="en-US" sz="1800" i="1" dirty="0" smtClean="0"/>
              <a:t> endorsing peer (one peer in each</a:t>
            </a:r>
          </a:p>
          <a:p>
            <a:pPr marL="400050" indent="-400050"/>
            <a:r>
              <a:rPr lang="en-US" sz="1800" i="1" dirty="0" err="1" smtClean="0"/>
              <a:t>organisation</a:t>
            </a:r>
            <a:r>
              <a:rPr lang="en-US" sz="1800" i="1" dirty="0" smtClean="0"/>
              <a:t>) node of a channel that will run your </a:t>
            </a:r>
            <a:r>
              <a:rPr lang="en-US" sz="1800" i="1" dirty="0" err="1" smtClean="0"/>
              <a:t>chaincode</a:t>
            </a:r>
            <a:r>
              <a:rPr lang="en-US" sz="1800" i="1" dirty="0" smtClean="0"/>
              <a: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Peer</a:t>
            </a:r>
            <a:endParaRPr lang="en-US" sz="4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Rectangle 4"/>
          <p:cNvSpPr/>
          <p:nvPr/>
        </p:nvSpPr>
        <p:spPr>
          <a:xfrm>
            <a:off x="238126" y="1628775"/>
            <a:ext cx="9534524" cy="2031325"/>
          </a:xfrm>
          <a:prstGeom prst="rect">
            <a:avLst/>
          </a:prstGeom>
        </p:spPr>
        <p:txBody>
          <a:bodyPr wrap="square">
            <a:spAutoFit/>
          </a:bodyPr>
          <a:lstStyle/>
          <a:p>
            <a:r>
              <a:rPr lang="en-US" sz="1800" i="1" dirty="0" smtClean="0"/>
              <a:t>In Peer-to-Peer architectures where there are no special machines that provide a service or manage the network resources.</a:t>
            </a:r>
            <a:r>
              <a:rPr lang="en-US" sz="1800" i="1" baseline="30000" dirty="0" smtClean="0"/>
              <a:t> </a:t>
            </a:r>
            <a:r>
              <a:rPr lang="en-US" sz="1800" i="1" dirty="0" smtClean="0"/>
              <a:t>Instead all responsibilities are uniformly divided among all machines, known as peers. Peers can serve both as clients and as servers.</a:t>
            </a:r>
          </a:p>
          <a:p>
            <a:endParaRPr lang="en-US" sz="1800" i="1" dirty="0" smtClean="0"/>
          </a:p>
          <a:p>
            <a:r>
              <a:rPr lang="en-US" sz="1800" i="1" dirty="0" smtClean="0"/>
              <a:t>Fabric define Peer as a network entity that maintains a ledger and runs </a:t>
            </a:r>
            <a:r>
              <a:rPr lang="en-US" sz="1800" i="1" dirty="0" err="1" smtClean="0"/>
              <a:t>chaincode</a:t>
            </a:r>
            <a:r>
              <a:rPr lang="en-US" sz="1800" i="1" dirty="0" smtClean="0"/>
              <a:t> containers in order to perform read/write operations to the ledger. Peers are owned and maintained by members.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PeerLedger</a:t>
            </a:r>
            <a:r>
              <a:rPr lang="en-US" dirty="0" smtClean="0"/>
              <a:t> (Ledger </a:t>
            </a:r>
            <a:r>
              <a:rPr lang="en-US" dirty="0" err="1" smtClean="0"/>
              <a:t>Checkpointing</a:t>
            </a:r>
            <a:r>
              <a:rPr lang="en-US" dirty="0" smtClean="0"/>
              <a:t>)</a:t>
            </a:r>
            <a:endParaRPr lang="en-US" dirty="0"/>
          </a:p>
        </p:txBody>
      </p:sp>
      <p:sp>
        <p:nvSpPr>
          <p:cNvPr id="5" name="Rectangle 4"/>
          <p:cNvSpPr/>
          <p:nvPr/>
        </p:nvSpPr>
        <p:spPr>
          <a:xfrm>
            <a:off x="6924675" y="2209799"/>
            <a:ext cx="2771773" cy="2554545"/>
          </a:xfrm>
          <a:prstGeom prst="rect">
            <a:avLst/>
          </a:prstGeom>
          <a:noFill/>
          <a:ln>
            <a:solidFill>
              <a:schemeClr val="tx1"/>
            </a:solidFill>
          </a:ln>
        </p:spPr>
        <p:txBody>
          <a:bodyPr wrap="square">
            <a:spAutoFit/>
          </a:bodyPr>
          <a:lstStyle/>
          <a:p>
            <a:r>
              <a:rPr lang="en-US" sz="1600" dirty="0" smtClean="0"/>
              <a:t>Peer maintain </a:t>
            </a:r>
            <a:r>
              <a:rPr lang="en-US" sz="1600" dirty="0" smtClean="0">
                <a:solidFill>
                  <a:srgbClr val="00B0F0"/>
                </a:solidFill>
              </a:rPr>
              <a:t>PeerLedger</a:t>
            </a:r>
            <a:r>
              <a:rPr lang="en-US" sz="1600" dirty="0" smtClean="0"/>
              <a:t> (with valid and invalid transactions), </a:t>
            </a:r>
            <a:r>
              <a:rPr lang="en-US" sz="1600" dirty="0" smtClean="0">
                <a:solidFill>
                  <a:srgbClr val="00B0F0"/>
                </a:solidFill>
              </a:rPr>
              <a:t>State</a:t>
            </a:r>
            <a:r>
              <a:rPr lang="en-US" sz="1600" dirty="0" smtClean="0"/>
              <a:t> and additionally </a:t>
            </a:r>
            <a:r>
              <a:rPr lang="en-US" sz="1600" dirty="0" smtClean="0">
                <a:solidFill>
                  <a:srgbClr val="00B0F0"/>
                </a:solidFill>
              </a:rPr>
              <a:t>Validated Ledger</a:t>
            </a:r>
            <a:r>
              <a:rPr lang="en-US" sz="1600" dirty="0" smtClean="0"/>
              <a:t> (valid transactions only). Invalid transactions are filtered out and only valid transactions block get added into </a:t>
            </a:r>
            <a:r>
              <a:rPr lang="en-US" sz="1600" dirty="0" err="1" smtClean="0"/>
              <a:t>VLedger</a:t>
            </a:r>
            <a:r>
              <a:rPr lang="en-US" sz="1600" dirty="0" smtClean="0"/>
              <a:t> through </a:t>
            </a:r>
            <a:r>
              <a:rPr lang="en-US" sz="1600" dirty="0" err="1" smtClean="0">
                <a:solidFill>
                  <a:srgbClr val="00B0F0"/>
                </a:solidFill>
              </a:rPr>
              <a:t>checkpointing</a:t>
            </a:r>
            <a:r>
              <a:rPr lang="en-US" sz="1600" dirty="0" smtClean="0"/>
              <a:t> process.</a:t>
            </a:r>
          </a:p>
        </p:txBody>
      </p:sp>
      <p:pic>
        <p:nvPicPr>
          <p:cNvPr id="240642" name="Picture 2"/>
          <p:cNvPicPr>
            <a:picLocks noChangeAspect="1" noChangeArrowheads="1"/>
          </p:cNvPicPr>
          <p:nvPr/>
        </p:nvPicPr>
        <p:blipFill>
          <a:blip r:embed="rId3" cstate="print"/>
          <a:srcRect/>
          <a:stretch>
            <a:fillRect/>
          </a:stretch>
        </p:blipFill>
        <p:spPr bwMode="auto">
          <a:xfrm>
            <a:off x="333375" y="1465276"/>
            <a:ext cx="6429376" cy="40020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Endorseing</a:t>
            </a:r>
            <a:r>
              <a:rPr lang="en-US" dirty="0" smtClean="0"/>
              <a:t> Peer</a:t>
            </a:r>
            <a:endParaRPr lang="en-US" dirty="0"/>
          </a:p>
        </p:txBody>
      </p:sp>
      <p:sp>
        <p:nvSpPr>
          <p:cNvPr id="5" name="Rectangle 4"/>
          <p:cNvSpPr/>
          <p:nvPr/>
        </p:nvSpPr>
        <p:spPr>
          <a:xfrm>
            <a:off x="5629275" y="1962150"/>
            <a:ext cx="3371850" cy="3139321"/>
          </a:xfrm>
          <a:prstGeom prst="rect">
            <a:avLst/>
          </a:prstGeom>
        </p:spPr>
        <p:txBody>
          <a:bodyPr wrap="square">
            <a:spAutoFit/>
          </a:bodyPr>
          <a:lstStyle/>
          <a:p>
            <a:r>
              <a:rPr lang="en-US" sz="1800" i="1" dirty="0" smtClean="0"/>
              <a:t>Refers to the process where specific peer nodes execute a transaction and return a YES/NO response to the client application that generated the transaction proposal. </a:t>
            </a:r>
            <a:r>
              <a:rPr lang="en-US" sz="1800" i="1" dirty="0" err="1" smtClean="0"/>
              <a:t>Chaincode</a:t>
            </a:r>
            <a:r>
              <a:rPr lang="en-US" sz="1800" i="1" dirty="0" smtClean="0"/>
              <a:t> applications have corresponding endorsement policies, in which the endorsing peers are specified.</a:t>
            </a:r>
          </a:p>
        </p:txBody>
      </p:sp>
      <p:pic>
        <p:nvPicPr>
          <p:cNvPr id="239619" name="Picture 3"/>
          <p:cNvPicPr>
            <a:picLocks noChangeAspect="1" noChangeArrowheads="1"/>
          </p:cNvPicPr>
          <p:nvPr/>
        </p:nvPicPr>
        <p:blipFill>
          <a:blip r:embed="rId3" cstate="print"/>
          <a:srcRect/>
          <a:stretch>
            <a:fillRect/>
          </a:stretch>
        </p:blipFill>
        <p:spPr bwMode="auto">
          <a:xfrm>
            <a:off x="597500" y="1514475"/>
            <a:ext cx="4345975" cy="3907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Transaction Endorsement from Consensus</a:t>
            </a:r>
            <a:endParaRPr lang="en-US" dirty="0"/>
          </a:p>
        </p:txBody>
      </p:sp>
      <p:pic>
        <p:nvPicPr>
          <p:cNvPr id="239618" name="Picture 2"/>
          <p:cNvPicPr>
            <a:picLocks noChangeAspect="1" noChangeArrowheads="1"/>
          </p:cNvPicPr>
          <p:nvPr/>
        </p:nvPicPr>
        <p:blipFill>
          <a:blip r:embed="rId3" cstate="print"/>
          <a:srcRect/>
          <a:stretch>
            <a:fillRect/>
          </a:stretch>
        </p:blipFill>
        <p:spPr bwMode="auto">
          <a:xfrm>
            <a:off x="590549" y="1738313"/>
            <a:ext cx="8562975" cy="3921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Committing Peer</a:t>
            </a:r>
            <a:endParaRPr lang="en-US" dirty="0"/>
          </a:p>
        </p:txBody>
      </p:sp>
      <p:sp>
        <p:nvSpPr>
          <p:cNvPr id="5" name="Rectangle 4"/>
          <p:cNvSpPr/>
          <p:nvPr/>
        </p:nvSpPr>
        <p:spPr>
          <a:xfrm>
            <a:off x="5324474" y="3171825"/>
            <a:ext cx="4200525" cy="923330"/>
          </a:xfrm>
          <a:prstGeom prst="rect">
            <a:avLst/>
          </a:prstGeom>
        </p:spPr>
        <p:txBody>
          <a:bodyPr wrap="square">
            <a:spAutoFit/>
          </a:bodyPr>
          <a:lstStyle/>
          <a:p>
            <a:r>
              <a:rPr lang="en-US" sz="1800" dirty="0" smtClean="0"/>
              <a:t>Maintainers of the ledger, </a:t>
            </a:r>
            <a:r>
              <a:rPr lang="en-US" sz="1800" dirty="0" err="1" smtClean="0"/>
              <a:t>a.k.a</a:t>
            </a:r>
            <a:r>
              <a:rPr lang="en-US" sz="1800" dirty="0" smtClean="0"/>
              <a:t> the committer nodes. </a:t>
            </a:r>
            <a:r>
              <a:rPr lang="en-US" sz="1800" u="sng" dirty="0" smtClean="0"/>
              <a:t>Note</a:t>
            </a:r>
            <a:r>
              <a:rPr lang="en-US" sz="1800" dirty="0" smtClean="0"/>
              <a:t> that all peers are always committers.</a:t>
            </a:r>
          </a:p>
        </p:txBody>
      </p:sp>
      <p:pic>
        <p:nvPicPr>
          <p:cNvPr id="458753" name="Picture 1"/>
          <p:cNvPicPr>
            <a:picLocks noChangeAspect="1" noChangeArrowheads="1"/>
          </p:cNvPicPr>
          <p:nvPr/>
        </p:nvPicPr>
        <p:blipFill>
          <a:blip r:embed="rId3" cstate="print"/>
          <a:srcRect/>
          <a:stretch>
            <a:fillRect/>
          </a:stretch>
        </p:blipFill>
        <p:spPr bwMode="auto">
          <a:xfrm>
            <a:off x="700088" y="1762124"/>
            <a:ext cx="4245658" cy="35242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Anchor Peer</a:t>
            </a:r>
            <a:endParaRPr lang="en-US" dirty="0"/>
          </a:p>
        </p:txBody>
      </p:sp>
      <p:sp>
        <p:nvSpPr>
          <p:cNvPr id="5" name="Rectangle 4"/>
          <p:cNvSpPr/>
          <p:nvPr/>
        </p:nvSpPr>
        <p:spPr>
          <a:xfrm>
            <a:off x="247651" y="1714500"/>
            <a:ext cx="9534524" cy="1200329"/>
          </a:xfrm>
          <a:prstGeom prst="rect">
            <a:avLst/>
          </a:prstGeom>
        </p:spPr>
        <p:txBody>
          <a:bodyPr wrap="square">
            <a:spAutoFit/>
          </a:bodyPr>
          <a:lstStyle/>
          <a:p>
            <a:r>
              <a:rPr lang="en-US" sz="1800" i="1" dirty="0" smtClean="0"/>
              <a:t>Each Member(</a:t>
            </a:r>
            <a:r>
              <a:rPr lang="en-US" sz="1800" i="1" dirty="0" err="1" smtClean="0"/>
              <a:t>Organisation</a:t>
            </a:r>
            <a:r>
              <a:rPr lang="en-US" sz="1800" i="1" dirty="0" smtClean="0"/>
              <a:t>) on a channel has an anchor peer (or multiple anchor peers to prevent single point of failure), allowing for peers belonging to different Members(</a:t>
            </a:r>
            <a:r>
              <a:rPr lang="en-US" sz="1800" i="1" dirty="0" err="1" smtClean="0"/>
              <a:t>Organisations</a:t>
            </a:r>
            <a:r>
              <a:rPr lang="en-US" sz="1800" i="1" dirty="0" smtClean="0"/>
              <a:t>) to discover all existing peers that are available on a channel.</a:t>
            </a:r>
          </a:p>
          <a:p>
            <a:endParaRPr lang="en-US" sz="18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Leading Peer</a:t>
            </a:r>
            <a:endParaRPr lang="en-US" dirty="0"/>
          </a:p>
        </p:txBody>
      </p:sp>
      <p:sp>
        <p:nvSpPr>
          <p:cNvPr id="5" name="Rectangle 4"/>
          <p:cNvSpPr/>
          <p:nvPr/>
        </p:nvSpPr>
        <p:spPr>
          <a:xfrm>
            <a:off x="247651" y="1676400"/>
            <a:ext cx="9534524" cy="1477328"/>
          </a:xfrm>
          <a:prstGeom prst="rect">
            <a:avLst/>
          </a:prstGeom>
        </p:spPr>
        <p:txBody>
          <a:bodyPr wrap="square">
            <a:spAutoFit/>
          </a:bodyPr>
          <a:lstStyle/>
          <a:p>
            <a:r>
              <a:rPr lang="en-US" sz="1800" i="1" dirty="0" smtClean="0"/>
              <a:t>The election of a leading peer for each member on a channel determines which peer communicates with the ordering service on behalf of the member. If no leader is identified, an algorithm can be used to identify the leader. The consensus service orders transactions and delivers them, in a block, to each leading peer, which then distributes the block to its member peers, and across the channel, using the </a:t>
            </a:r>
            <a:r>
              <a:rPr lang="en-US" sz="1800" i="1" dirty="0" smtClean="0">
                <a:solidFill>
                  <a:srgbClr val="00B0F0"/>
                </a:solidFill>
              </a:rPr>
              <a:t>gossip</a:t>
            </a:r>
            <a:r>
              <a:rPr lang="en-US" sz="1800" i="1" dirty="0" smtClean="0"/>
              <a:t> protocol.</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Ledger</a:t>
            </a:r>
            <a:endParaRPr 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905999" cy="1002135"/>
          </a:xfrm>
        </p:spPr>
        <p:txBody>
          <a:bodyPr/>
          <a:lstStyle/>
          <a:p>
            <a:r>
              <a:rPr lang="en-US" dirty="0" smtClean="0">
                <a:latin typeface="+mj-lt"/>
              </a:rPr>
              <a:t>Hyperledger Premier Members</a:t>
            </a:r>
            <a:endParaRPr lang="en-US" dirty="0">
              <a:latin typeface="+mj-lt"/>
            </a:endParaRPr>
          </a:p>
        </p:txBody>
      </p:sp>
      <p:pic>
        <p:nvPicPr>
          <p:cNvPr id="250882" name="Picture 2"/>
          <p:cNvPicPr>
            <a:picLocks noChangeAspect="1" noChangeArrowheads="1"/>
          </p:cNvPicPr>
          <p:nvPr/>
        </p:nvPicPr>
        <p:blipFill>
          <a:blip r:embed="rId2" cstate="print"/>
          <a:srcRect/>
          <a:stretch>
            <a:fillRect/>
          </a:stretch>
        </p:blipFill>
        <p:spPr bwMode="auto">
          <a:xfrm>
            <a:off x="1571624" y="1362075"/>
            <a:ext cx="6543675" cy="4876596"/>
          </a:xfrm>
          <a:prstGeom prst="rect">
            <a:avLst/>
          </a:prstGeom>
          <a:noFill/>
          <a:ln w="9525">
            <a:noFill/>
            <a:miter lim="800000"/>
            <a:headEnd/>
            <a:tailEnd/>
          </a:ln>
        </p:spPr>
      </p:pic>
    </p:spTree>
    <p:extLst>
      <p:ext uri="{BB962C8B-B14F-4D97-AF65-F5344CB8AC3E}">
        <p14:creationId xmlns:p14="http://schemas.microsoft.com/office/powerpoint/2010/main" val="163704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Rectangle 4"/>
          <p:cNvSpPr/>
          <p:nvPr/>
        </p:nvSpPr>
        <p:spPr>
          <a:xfrm>
            <a:off x="247651" y="1457325"/>
            <a:ext cx="9534524" cy="4832092"/>
          </a:xfrm>
          <a:prstGeom prst="rect">
            <a:avLst/>
          </a:prstGeom>
        </p:spPr>
        <p:txBody>
          <a:bodyPr wrap="square">
            <a:spAutoFit/>
          </a:bodyPr>
          <a:lstStyle/>
          <a:p>
            <a:r>
              <a:rPr lang="en-US" sz="1800" i="1" dirty="0" smtClean="0"/>
              <a:t>Ledger provides a verifiable history of all successful state changes (valid transactions) and unsuccessful attempts to change state (invalid transactions), occurring during the operation of the system.</a:t>
            </a:r>
          </a:p>
          <a:p>
            <a:endParaRPr lang="en-US" sz="1800" i="1" dirty="0" smtClean="0"/>
          </a:p>
          <a:p>
            <a:r>
              <a:rPr lang="en-US" sz="1800" i="1" dirty="0" smtClean="0"/>
              <a:t>Ledger is constructed by the ordering service as a totally ordered </a:t>
            </a:r>
            <a:r>
              <a:rPr lang="en-US" sz="1800" i="1" dirty="0" err="1" smtClean="0"/>
              <a:t>hashchain</a:t>
            </a:r>
            <a:r>
              <a:rPr lang="en-US" sz="1800" i="1" dirty="0" smtClean="0"/>
              <a:t> of blocks of (valid or invalid) transactions. The </a:t>
            </a:r>
            <a:r>
              <a:rPr lang="en-US" sz="1800" i="1" dirty="0" err="1" smtClean="0"/>
              <a:t>hashchain</a:t>
            </a:r>
            <a:r>
              <a:rPr lang="en-US" sz="1800" i="1" dirty="0" smtClean="0"/>
              <a:t> imposes the total order of blocks in a ledger and each block contains an array of totally ordered transactions. This imposes total order across all transactions.</a:t>
            </a:r>
          </a:p>
          <a:p>
            <a:endParaRPr lang="en-US" sz="1800" i="1" dirty="0" smtClean="0"/>
          </a:p>
          <a:p>
            <a:r>
              <a:rPr lang="en-US" sz="1800" i="1" dirty="0" smtClean="0"/>
              <a:t>There are two types of ledger:</a:t>
            </a:r>
          </a:p>
          <a:p>
            <a:endParaRPr lang="en-US" sz="1800" i="1" dirty="0" smtClean="0"/>
          </a:p>
          <a:p>
            <a:pPr>
              <a:buFont typeface="Wingdings" pitchFamily="2" charset="2"/>
              <a:buChar char="q"/>
            </a:pPr>
            <a:r>
              <a:rPr lang="en-US" sz="1800" i="1" dirty="0" smtClean="0"/>
              <a:t>  </a:t>
            </a:r>
            <a:r>
              <a:rPr lang="en-US" sz="1800" i="1" dirty="0" err="1" smtClean="0"/>
              <a:t>PeerLedger</a:t>
            </a:r>
            <a:endParaRPr lang="en-US" sz="1800" i="1" dirty="0" smtClean="0"/>
          </a:p>
          <a:p>
            <a:pPr>
              <a:buFont typeface="Wingdings" pitchFamily="2" charset="2"/>
              <a:buChar char="q"/>
            </a:pPr>
            <a:r>
              <a:rPr lang="en-US" sz="1800" i="1" dirty="0" smtClean="0"/>
              <a:t>  </a:t>
            </a:r>
            <a:r>
              <a:rPr lang="en-US" sz="1800" i="1" dirty="0" err="1" smtClean="0"/>
              <a:t>OrdererLedger</a:t>
            </a:r>
            <a:endParaRPr lang="en-US" sz="1800" i="1" dirty="0" smtClean="0"/>
          </a:p>
          <a:p>
            <a:pPr>
              <a:buFont typeface="Wingdings" pitchFamily="2" charset="2"/>
              <a:buChar char="q"/>
            </a:pPr>
            <a:endParaRPr lang="en-US" sz="1800" i="1" dirty="0" smtClean="0"/>
          </a:p>
          <a:p>
            <a:r>
              <a:rPr lang="en-US" sz="1800" b="1" i="1" dirty="0" smtClean="0"/>
              <a:t>Note</a:t>
            </a:r>
            <a:r>
              <a:rPr lang="en-US" sz="1800" i="1" dirty="0" smtClean="0"/>
              <a:t>: </a:t>
            </a:r>
            <a:r>
              <a:rPr lang="en-US" sz="1800" i="1" dirty="0" err="1" smtClean="0"/>
              <a:t>PeerLedger</a:t>
            </a:r>
            <a:r>
              <a:rPr lang="en-US" sz="1800" i="1" dirty="0" smtClean="0"/>
              <a:t> differs from the </a:t>
            </a:r>
            <a:r>
              <a:rPr lang="en-US" sz="1800" i="1" dirty="0" err="1" smtClean="0"/>
              <a:t>OrdererLedger</a:t>
            </a:r>
            <a:r>
              <a:rPr lang="en-US" sz="1800" i="1" dirty="0" smtClean="0"/>
              <a:t> in that peers locally maintain a bitmask that tells apart valid transactions from invalid ones</a:t>
            </a:r>
          </a:p>
          <a:p>
            <a:endParaRPr lang="en-US" sz="1800"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Ledger (Chain + State)</a:t>
            </a:r>
            <a:endParaRPr lang="en-US" dirty="0"/>
          </a:p>
        </p:txBody>
      </p:sp>
      <p:sp>
        <p:nvSpPr>
          <p:cNvPr id="5" name="Rectangle 4"/>
          <p:cNvSpPr/>
          <p:nvPr/>
        </p:nvSpPr>
        <p:spPr>
          <a:xfrm>
            <a:off x="247651" y="1457325"/>
            <a:ext cx="9534524" cy="2585323"/>
          </a:xfrm>
          <a:prstGeom prst="rect">
            <a:avLst/>
          </a:prstGeom>
        </p:spPr>
        <p:txBody>
          <a:bodyPr wrap="square">
            <a:spAutoFit/>
          </a:bodyPr>
          <a:lstStyle/>
          <a:p>
            <a:r>
              <a:rPr lang="en-US" sz="1800" i="1" dirty="0" smtClean="0"/>
              <a:t>The ledger is the sequenced, tamper-resistant record of all state transitions in the fabric. State transitions are a result of </a:t>
            </a:r>
            <a:r>
              <a:rPr lang="en-US" sz="1800" i="1" dirty="0" err="1" smtClean="0"/>
              <a:t>chaincode</a:t>
            </a:r>
            <a:r>
              <a:rPr lang="en-US" sz="1800" i="1" dirty="0" smtClean="0"/>
              <a:t> invocations ('transactions') submitted by participating parties. Each transaction results in a set of asset </a:t>
            </a:r>
            <a:r>
              <a:rPr lang="en-US" sz="1800" i="1" dirty="0" smtClean="0">
                <a:solidFill>
                  <a:srgbClr val="00B0F0"/>
                </a:solidFill>
              </a:rPr>
              <a:t>key-value</a:t>
            </a:r>
            <a:r>
              <a:rPr lang="en-US" sz="1800" i="1" dirty="0" smtClean="0"/>
              <a:t> pairs that are committed to the ledger as creates, updates, or deletes.</a:t>
            </a:r>
          </a:p>
          <a:p>
            <a:endParaRPr lang="en-US" sz="1800" i="1" dirty="0" smtClean="0"/>
          </a:p>
          <a:p>
            <a:r>
              <a:rPr lang="en-US" sz="1800" i="1" dirty="0" smtClean="0"/>
              <a:t>The ledger is comprised of a </a:t>
            </a:r>
            <a:r>
              <a:rPr lang="en-US" sz="1800" i="1" dirty="0" err="1" smtClean="0"/>
              <a:t>blockchain</a:t>
            </a:r>
            <a:r>
              <a:rPr lang="en-US" sz="1800" i="1" dirty="0" smtClean="0"/>
              <a:t> ('chain') to store the immutable, sequenced record in blocks, as well as a state database to maintain current fabric state. There is one ledger per channel. Each peer maintains a copy of the ledger for each channel of which they are a member.</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a:t>
            </a:r>
            <a:endParaRPr lang="en-US" dirty="0"/>
          </a:p>
        </p:txBody>
      </p:sp>
      <p:sp>
        <p:nvSpPr>
          <p:cNvPr id="5" name="Rectangle 4"/>
          <p:cNvSpPr/>
          <p:nvPr/>
        </p:nvSpPr>
        <p:spPr>
          <a:xfrm>
            <a:off x="247651" y="1609725"/>
            <a:ext cx="9534524" cy="3139321"/>
          </a:xfrm>
          <a:prstGeom prst="rect">
            <a:avLst/>
          </a:prstGeom>
        </p:spPr>
        <p:txBody>
          <a:bodyPr wrap="square">
            <a:spAutoFit/>
          </a:bodyPr>
          <a:lstStyle/>
          <a:p>
            <a:r>
              <a:rPr lang="en-US" sz="1800" i="1" dirty="0" smtClean="0"/>
              <a:t>The chain is a transaction log, structured as hash-linked blocks, where each block contains a sequence of N transactions. The block header includes a hash of the block's transactions, as well as a hash of the prior block's header. In this way, all transactions on the ledger are sequenced and cryptographically linked together. In other words, it is not possible to tamper with the ledger data, without breaking the hash links. The hash of the latest block represents every transaction that has come before, making it possible to ensure that all peers are in a consistent and trusted state.</a:t>
            </a:r>
          </a:p>
          <a:p>
            <a:endParaRPr lang="en-US" sz="1800" i="1" dirty="0" smtClean="0"/>
          </a:p>
          <a:p>
            <a:r>
              <a:rPr lang="en-US" sz="1800" i="1" dirty="0" smtClean="0"/>
              <a:t>The chain is stored on the peer </a:t>
            </a:r>
            <a:r>
              <a:rPr lang="en-US" sz="1800" i="1" dirty="0" smtClean="0">
                <a:solidFill>
                  <a:srgbClr val="00B0F0"/>
                </a:solidFill>
              </a:rPr>
              <a:t>file system</a:t>
            </a:r>
            <a:r>
              <a:rPr lang="en-US" sz="1800" i="1" dirty="0" smtClean="0"/>
              <a:t> (either local or attached storage), efficiently supporting the append-only nature of the </a:t>
            </a:r>
            <a:r>
              <a:rPr lang="en-US" sz="1800" i="1" dirty="0" err="1" smtClean="0"/>
              <a:t>blockchain</a:t>
            </a:r>
            <a:r>
              <a:rPr lang="en-US" sz="1800" i="1" dirty="0" smtClean="0"/>
              <a:t> workload.</a:t>
            </a:r>
          </a:p>
          <a:p>
            <a:endParaRPr lang="en-US" sz="1800"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a:t>
            </a:r>
            <a:endParaRPr lang="en-US" dirty="0"/>
          </a:p>
        </p:txBody>
      </p:sp>
      <p:sp>
        <p:nvSpPr>
          <p:cNvPr id="5" name="Rectangle 4"/>
          <p:cNvSpPr/>
          <p:nvPr/>
        </p:nvSpPr>
        <p:spPr>
          <a:xfrm>
            <a:off x="238126" y="1619250"/>
            <a:ext cx="9534524" cy="3139321"/>
          </a:xfrm>
          <a:prstGeom prst="rect">
            <a:avLst/>
          </a:prstGeom>
        </p:spPr>
        <p:txBody>
          <a:bodyPr wrap="square">
            <a:spAutoFit/>
          </a:bodyPr>
          <a:lstStyle/>
          <a:p>
            <a:r>
              <a:rPr lang="en-US" sz="1800" i="1" dirty="0" smtClean="0"/>
              <a:t>The ledger's current state data represents the latest values for all keys ever included in the chain transaction log. Since current state represents all latest key values known to the channel, it is sometimes referred to as World State.</a:t>
            </a:r>
          </a:p>
          <a:p>
            <a:endParaRPr lang="en-US" sz="1800" i="1" dirty="0" smtClean="0"/>
          </a:p>
          <a:p>
            <a:r>
              <a:rPr lang="en-US" sz="1800" i="1" dirty="0" err="1" smtClean="0"/>
              <a:t>Chaincode</a:t>
            </a:r>
            <a:r>
              <a:rPr lang="en-US" sz="1800" i="1" dirty="0" smtClean="0"/>
              <a:t> invocations execute transactions against the current state data. To make these </a:t>
            </a:r>
            <a:r>
              <a:rPr lang="en-US" sz="1800" i="1" dirty="0" err="1" smtClean="0"/>
              <a:t>chaincode</a:t>
            </a:r>
            <a:r>
              <a:rPr lang="en-US" sz="1800" i="1" dirty="0" smtClean="0"/>
              <a:t> interactions extremely efficient, the latest values of all keys are stored in a state </a:t>
            </a:r>
            <a:r>
              <a:rPr lang="en-US" sz="1800" i="1" dirty="0" smtClean="0">
                <a:solidFill>
                  <a:srgbClr val="00B0F0"/>
                </a:solidFill>
              </a:rPr>
              <a:t>database</a:t>
            </a:r>
            <a:r>
              <a:rPr lang="en-US" sz="1800" i="1" dirty="0" smtClean="0"/>
              <a:t>. The state database is simply an indexed view into the chain's transaction log, it can therefore be regenerated from the chain at any time. The state database will automatically get recovered (or generated if needed) upon peer startup, before transactions are accepted.</a:t>
            </a:r>
          </a:p>
          <a:p>
            <a:endParaRPr lang="en-US" sz="1800"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Ledger v1.0</a:t>
            </a:r>
            <a:endParaRPr lang="en-US" dirty="0"/>
          </a:p>
        </p:txBody>
      </p:sp>
      <p:pic>
        <p:nvPicPr>
          <p:cNvPr id="253954" name="Picture 2"/>
          <p:cNvPicPr>
            <a:picLocks noChangeAspect="1" noChangeArrowheads="1"/>
          </p:cNvPicPr>
          <p:nvPr/>
        </p:nvPicPr>
        <p:blipFill>
          <a:blip r:embed="rId3" cstate="print"/>
          <a:srcRect/>
          <a:stretch>
            <a:fillRect/>
          </a:stretch>
        </p:blipFill>
        <p:spPr bwMode="auto">
          <a:xfrm>
            <a:off x="133350" y="1562099"/>
            <a:ext cx="8130116" cy="460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Consensus</a:t>
            </a:r>
            <a:endParaRPr lang="en-US" sz="40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6" name="Rectangle 5"/>
          <p:cNvSpPr/>
          <p:nvPr/>
        </p:nvSpPr>
        <p:spPr>
          <a:xfrm>
            <a:off x="5695950" y="2105025"/>
            <a:ext cx="3200400" cy="2723823"/>
          </a:xfrm>
          <a:prstGeom prst="rect">
            <a:avLst/>
          </a:prstGeom>
        </p:spPr>
        <p:txBody>
          <a:bodyPr wrap="square">
            <a:spAutoFit/>
          </a:bodyPr>
          <a:lstStyle/>
          <a:p>
            <a:r>
              <a:rPr lang="en-US" i="1" dirty="0" smtClean="0"/>
              <a:t>A broader term overarching the entire transactional flow, which serves to generate an agreement on the order and to confirm the correctness of the set of transactions constituting a block.</a:t>
            </a:r>
          </a:p>
          <a:p>
            <a:endParaRPr lang="en-US" dirty="0"/>
          </a:p>
        </p:txBody>
      </p:sp>
      <p:pic>
        <p:nvPicPr>
          <p:cNvPr id="4" name="Picture 2"/>
          <p:cNvPicPr>
            <a:picLocks noChangeAspect="1" noChangeArrowheads="1"/>
          </p:cNvPicPr>
          <p:nvPr/>
        </p:nvPicPr>
        <p:blipFill>
          <a:blip r:embed="rId3" cstate="print"/>
          <a:srcRect/>
          <a:stretch>
            <a:fillRect/>
          </a:stretch>
        </p:blipFill>
        <p:spPr bwMode="auto">
          <a:xfrm>
            <a:off x="360903" y="1771650"/>
            <a:ext cx="4620671" cy="3462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 consensus in Fabric V1.0</a:t>
            </a:r>
            <a:endParaRPr lang="en-US" dirty="0"/>
          </a:p>
        </p:txBody>
      </p:sp>
      <p:sp>
        <p:nvSpPr>
          <p:cNvPr id="6" name="Rectangle 5"/>
          <p:cNvSpPr/>
          <p:nvPr/>
        </p:nvSpPr>
        <p:spPr>
          <a:xfrm>
            <a:off x="323850" y="1714500"/>
            <a:ext cx="9086850" cy="4478149"/>
          </a:xfrm>
          <a:prstGeom prst="rect">
            <a:avLst/>
          </a:prstGeom>
        </p:spPr>
        <p:txBody>
          <a:bodyPr wrap="square">
            <a:spAutoFit/>
          </a:bodyPr>
          <a:lstStyle/>
          <a:p>
            <a:r>
              <a:rPr lang="en-US" i="1" dirty="0" smtClean="0"/>
              <a:t>There are three pluggable consensus mechanism available in Fabric v1.0. These are:  </a:t>
            </a:r>
          </a:p>
          <a:p>
            <a:pPr>
              <a:buFont typeface="Wingdings" pitchFamily="2" charset="2"/>
              <a:buChar char="q"/>
            </a:pPr>
            <a:endParaRPr lang="en-US" i="1" dirty="0" smtClean="0"/>
          </a:p>
          <a:p>
            <a:pPr>
              <a:buFont typeface="Wingdings" pitchFamily="2" charset="2"/>
              <a:buChar char="q"/>
            </a:pPr>
            <a:r>
              <a:rPr lang="en-US" i="1" dirty="0" smtClean="0"/>
              <a:t>"</a:t>
            </a:r>
            <a:r>
              <a:rPr lang="en-US" b="1" i="1" dirty="0" smtClean="0"/>
              <a:t>Solo </a:t>
            </a:r>
            <a:r>
              <a:rPr lang="en-US" b="1" i="1" dirty="0" err="1" smtClean="0"/>
              <a:t>orderer</a:t>
            </a:r>
            <a:r>
              <a:rPr lang="en-US" i="1" dirty="0" smtClean="0"/>
              <a:t>" </a:t>
            </a:r>
          </a:p>
          <a:p>
            <a:pPr lvl="1">
              <a:buFont typeface="Wingdings" pitchFamily="2" charset="2"/>
              <a:buChar char="Ø"/>
            </a:pPr>
            <a:r>
              <a:rPr lang="en-US" i="1" dirty="0" smtClean="0"/>
              <a:t> One host only, acting as specification during development (ideal functionality) </a:t>
            </a:r>
          </a:p>
          <a:p>
            <a:pPr>
              <a:buFont typeface="Wingdings" pitchFamily="2" charset="2"/>
              <a:buChar char="q"/>
            </a:pPr>
            <a:r>
              <a:rPr lang="en-US" i="1" dirty="0" smtClean="0"/>
              <a:t>  </a:t>
            </a:r>
            <a:r>
              <a:rPr lang="en-US" b="1" i="1" dirty="0" smtClean="0"/>
              <a:t>Apache Kafka</a:t>
            </a:r>
            <a:r>
              <a:rPr lang="en-US" i="1" dirty="0" smtClean="0"/>
              <a:t>, a distributed pub/sub streaming platform </a:t>
            </a:r>
          </a:p>
          <a:p>
            <a:pPr lvl="1">
              <a:buFont typeface="Wingdings" pitchFamily="2" charset="2"/>
              <a:buChar char="Ø"/>
            </a:pPr>
            <a:r>
              <a:rPr lang="en-US" i="1" dirty="0" smtClean="0"/>
              <a:t> Tolerates crashes among member nodes, has Apache Zookeeper </a:t>
            </a:r>
          </a:p>
          <a:p>
            <a:pPr lvl="1">
              <a:buFont typeface="Wingdings" pitchFamily="2" charset="2"/>
              <a:buChar char="Ø"/>
            </a:pPr>
            <a:r>
              <a:rPr lang="en-US" i="1" dirty="0" smtClean="0"/>
              <a:t> Focus on high throughput </a:t>
            </a:r>
          </a:p>
          <a:p>
            <a:pPr lvl="1">
              <a:buFont typeface="Wingdings" pitchFamily="2" charset="2"/>
              <a:buChar char="Ø"/>
            </a:pPr>
            <a:r>
              <a:rPr lang="en-US" i="1" dirty="0" smtClean="0"/>
              <a:t> Each channel maps to a separate single-partition topic in Kafka.</a:t>
            </a:r>
          </a:p>
          <a:p>
            <a:pPr>
              <a:buFont typeface="Wingdings" pitchFamily="2" charset="2"/>
              <a:buChar char="q"/>
            </a:pPr>
            <a:r>
              <a:rPr lang="en-US" i="1" dirty="0" smtClean="0"/>
              <a:t>  </a:t>
            </a:r>
            <a:r>
              <a:rPr lang="en-US" b="1" i="1" dirty="0" smtClean="0"/>
              <a:t>SBFT</a:t>
            </a:r>
            <a:r>
              <a:rPr lang="en-US" i="1" dirty="0" smtClean="0"/>
              <a:t> - A simple implementation of Practical Byzantine Fault Tolerance (PBFT)</a:t>
            </a:r>
          </a:p>
          <a:p>
            <a:pPr lvl="1">
              <a:buFont typeface="Wingdings" pitchFamily="2" charset="2"/>
              <a:buChar char="Ø"/>
            </a:pPr>
            <a:r>
              <a:rPr lang="en-US" i="1" dirty="0" smtClean="0"/>
              <a:t> Tolerates f &lt; n/3 Byzantine faulty nodes among n </a:t>
            </a:r>
          </a:p>
          <a:p>
            <a:pPr lvl="1">
              <a:buFont typeface="Wingdings" pitchFamily="2" charset="2"/>
              <a:buChar char="Ø"/>
            </a:pPr>
            <a:r>
              <a:rPr lang="en-US" i="1" dirty="0" smtClean="0"/>
              <a:t> Focus on resilience</a:t>
            </a:r>
          </a:p>
          <a:p>
            <a:endParaRPr lang="en-US" dirty="0" smtClean="0"/>
          </a:p>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State DB</a:t>
            </a:r>
            <a:endParaRPr lang="en-US" sz="40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a NoSQL DB as State DB</a:t>
            </a:r>
            <a:endParaRPr lang="en-US" dirty="0"/>
          </a:p>
        </p:txBody>
      </p:sp>
      <p:pic>
        <p:nvPicPr>
          <p:cNvPr id="4" name="Picture 4"/>
          <p:cNvPicPr>
            <a:picLocks noChangeAspect="1" noChangeArrowheads="1"/>
          </p:cNvPicPr>
          <p:nvPr/>
        </p:nvPicPr>
        <p:blipFill>
          <a:blip r:embed="rId3" cstate="print"/>
          <a:srcRect/>
          <a:stretch>
            <a:fillRect/>
          </a:stretch>
        </p:blipFill>
        <p:spPr bwMode="auto">
          <a:xfrm>
            <a:off x="333375" y="1540343"/>
            <a:ext cx="5591175" cy="4460719"/>
          </a:xfrm>
          <a:prstGeom prst="rect">
            <a:avLst/>
          </a:prstGeom>
          <a:noFill/>
          <a:ln w="9525">
            <a:noFill/>
            <a:miter lim="800000"/>
            <a:headEnd/>
            <a:tailEnd/>
          </a:ln>
        </p:spPr>
      </p:pic>
      <p:sp>
        <p:nvSpPr>
          <p:cNvPr id="5" name="Rectangle 4"/>
          <p:cNvSpPr/>
          <p:nvPr/>
        </p:nvSpPr>
        <p:spPr>
          <a:xfrm>
            <a:off x="6162675" y="1866900"/>
            <a:ext cx="3590925" cy="4185761"/>
          </a:xfrm>
          <a:prstGeom prst="rect">
            <a:avLst/>
          </a:prstGeom>
        </p:spPr>
        <p:txBody>
          <a:bodyPr wrap="square">
            <a:spAutoFit/>
          </a:bodyPr>
          <a:lstStyle/>
          <a:p>
            <a:r>
              <a:rPr lang="en-US" b="1" i="1" dirty="0" smtClean="0">
                <a:solidFill>
                  <a:srgbClr val="5EA82A"/>
                </a:solidFill>
              </a:rPr>
              <a:t>Consistency</a:t>
            </a:r>
            <a:r>
              <a:rPr lang="en-US" b="1" i="1" dirty="0" smtClean="0"/>
              <a:t>: </a:t>
            </a:r>
            <a:r>
              <a:rPr lang="en-US" i="1" dirty="0" smtClean="0"/>
              <a:t>The consistency property describes a consistent view of data on all nodes of the distributed system.</a:t>
            </a:r>
          </a:p>
          <a:p>
            <a:endParaRPr lang="en-US" i="1" dirty="0" smtClean="0"/>
          </a:p>
          <a:p>
            <a:r>
              <a:rPr lang="en-US" b="1" i="1" dirty="0" smtClean="0">
                <a:solidFill>
                  <a:srgbClr val="629DD5"/>
                </a:solidFill>
              </a:rPr>
              <a:t>Availability</a:t>
            </a:r>
            <a:r>
              <a:rPr lang="en-US" b="1" i="1" dirty="0" smtClean="0"/>
              <a:t>:</a:t>
            </a:r>
            <a:r>
              <a:rPr lang="en-US" i="1" dirty="0" smtClean="0"/>
              <a:t> A guarantee that nodes always answer queries and accept updated.</a:t>
            </a:r>
          </a:p>
          <a:p>
            <a:endParaRPr lang="en-US" i="1" dirty="0" smtClean="0"/>
          </a:p>
          <a:p>
            <a:r>
              <a:rPr lang="en-US" b="1" i="1" dirty="0" smtClean="0">
                <a:solidFill>
                  <a:schemeClr val="accent2">
                    <a:lumMod val="75000"/>
                  </a:schemeClr>
                </a:solidFill>
              </a:rPr>
              <a:t>Partition tolerance</a:t>
            </a:r>
            <a:r>
              <a:rPr lang="en-US" b="1" i="1" dirty="0" smtClean="0"/>
              <a:t>:</a:t>
            </a:r>
            <a:r>
              <a:rPr lang="en-US" i="1" dirty="0" smtClean="0"/>
              <a:t> System continues working even if one or more nodes become silent or not responsive.</a:t>
            </a:r>
          </a:p>
          <a:p>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905999" cy="1002135"/>
          </a:xfrm>
        </p:spPr>
        <p:txBody>
          <a:bodyPr/>
          <a:lstStyle/>
          <a:p>
            <a:r>
              <a:rPr lang="en-US" dirty="0" smtClean="0">
                <a:latin typeface="+mj-lt"/>
              </a:rPr>
              <a:t>Hyperledger General Members</a:t>
            </a:r>
            <a:endParaRPr lang="en-US" dirty="0">
              <a:latin typeface="+mj-lt"/>
            </a:endParaRPr>
          </a:p>
        </p:txBody>
      </p:sp>
      <p:pic>
        <p:nvPicPr>
          <p:cNvPr id="251906" name="Picture 2"/>
          <p:cNvPicPr>
            <a:picLocks noChangeAspect="1" noChangeArrowheads="1"/>
          </p:cNvPicPr>
          <p:nvPr/>
        </p:nvPicPr>
        <p:blipFill>
          <a:blip r:embed="rId2" cstate="print"/>
          <a:srcRect/>
          <a:stretch>
            <a:fillRect/>
          </a:stretch>
        </p:blipFill>
        <p:spPr bwMode="auto">
          <a:xfrm>
            <a:off x="600076" y="1331420"/>
            <a:ext cx="4581524" cy="4116880"/>
          </a:xfrm>
          <a:prstGeom prst="rect">
            <a:avLst/>
          </a:prstGeom>
          <a:noFill/>
          <a:ln w="9525">
            <a:noFill/>
            <a:miter lim="800000"/>
            <a:headEnd/>
            <a:tailEnd/>
          </a:ln>
        </p:spPr>
      </p:pic>
      <p:pic>
        <p:nvPicPr>
          <p:cNvPr id="251907" name="Picture 3"/>
          <p:cNvPicPr>
            <a:picLocks noChangeAspect="1" noChangeArrowheads="1"/>
          </p:cNvPicPr>
          <p:nvPr/>
        </p:nvPicPr>
        <p:blipFill>
          <a:blip r:embed="rId3" cstate="print"/>
          <a:srcRect/>
          <a:stretch>
            <a:fillRect/>
          </a:stretch>
        </p:blipFill>
        <p:spPr bwMode="auto">
          <a:xfrm>
            <a:off x="5162550" y="1338925"/>
            <a:ext cx="4038600" cy="4090325"/>
          </a:xfrm>
          <a:prstGeom prst="rect">
            <a:avLst/>
          </a:prstGeom>
          <a:noFill/>
          <a:ln w="9525">
            <a:noFill/>
            <a:miter lim="800000"/>
            <a:headEnd/>
            <a:tailEnd/>
          </a:ln>
        </p:spPr>
      </p:pic>
      <p:pic>
        <p:nvPicPr>
          <p:cNvPr id="251909" name="Picture 5"/>
          <p:cNvPicPr>
            <a:picLocks noChangeAspect="1" noChangeArrowheads="1"/>
          </p:cNvPicPr>
          <p:nvPr/>
        </p:nvPicPr>
        <p:blipFill>
          <a:blip r:embed="rId4" cstate="print"/>
          <a:srcRect/>
          <a:stretch>
            <a:fillRect/>
          </a:stretch>
        </p:blipFill>
        <p:spPr bwMode="auto">
          <a:xfrm>
            <a:off x="600075" y="5429250"/>
            <a:ext cx="5072063" cy="652463"/>
          </a:xfrm>
          <a:prstGeom prst="rect">
            <a:avLst/>
          </a:prstGeom>
          <a:noFill/>
          <a:ln w="9525">
            <a:noFill/>
            <a:miter lim="800000"/>
            <a:headEnd/>
            <a:tailEnd/>
          </a:ln>
        </p:spPr>
      </p:pic>
    </p:spTree>
    <p:extLst>
      <p:ext uri="{BB962C8B-B14F-4D97-AF65-F5344CB8AC3E}">
        <p14:creationId xmlns:p14="http://schemas.microsoft.com/office/powerpoint/2010/main" val="163704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Database options - Queryability</a:t>
            </a:r>
            <a:endParaRPr lang="en-US" dirty="0"/>
          </a:p>
        </p:txBody>
      </p:sp>
      <p:sp>
        <p:nvSpPr>
          <p:cNvPr id="4" name="Content Placeholder 2"/>
          <p:cNvSpPr txBox="1">
            <a:spLocks/>
          </p:cNvSpPr>
          <p:nvPr/>
        </p:nvSpPr>
        <p:spPr>
          <a:xfrm>
            <a:off x="220021" y="1447801"/>
            <a:ext cx="9809804" cy="4525963"/>
          </a:xfrm>
          <a:prstGeom prst="rect">
            <a:avLst/>
          </a:prstGeom>
        </p:spPr>
        <p:txBody>
          <a:bodyPr>
            <a:noAutofit/>
          </a:bodyPr>
          <a:lstStyle/>
          <a:p>
            <a:pPr marL="166189" marR="0" lvl="0" indent="-166189" algn="l" defTabSz="914342" rtl="0" eaLnBrk="1" fontAlgn="auto" latinLnBrk="0" hangingPunct="1">
              <a:lnSpc>
                <a:spcPct val="90000"/>
              </a:lnSpc>
              <a:spcBef>
                <a:spcPts val="0"/>
              </a:spcBef>
              <a:spcAft>
                <a:spcPts val="600"/>
              </a:spcAft>
              <a:buClr>
                <a:schemeClr val="accent5"/>
              </a:buClr>
              <a:buSzTx/>
              <a:buFont typeface="Wingdings" pitchFamily="2" charset="2"/>
              <a:buChar char="§"/>
              <a:tabLst/>
              <a:defRPr/>
            </a:pPr>
            <a:r>
              <a:rPr kumimoji="0" lang="en-US" sz="2200" b="0" i="1" u="none" strike="noStrike" kern="1200" cap="none" spc="0" normalizeH="0" baseline="0" noProof="0" dirty="0" smtClean="0">
                <a:ln>
                  <a:noFill/>
                </a:ln>
                <a:effectLst/>
                <a:uLnTx/>
                <a:uFillTx/>
                <a:latin typeface="Calibri" pitchFamily="34" charset="0"/>
                <a:ea typeface="+mn-ea"/>
                <a:cs typeface="Calibri" pitchFamily="34" charset="0"/>
              </a:rPr>
              <a:t>In a </a:t>
            </a:r>
            <a:r>
              <a:rPr kumimoji="0" lang="en-US" sz="2200" b="1" i="1" u="none" strike="noStrike" kern="1200" cap="none" spc="0" normalizeH="0" baseline="0" noProof="0" dirty="0" smtClean="0">
                <a:ln>
                  <a:noFill/>
                </a:ln>
                <a:effectLst/>
                <a:uLnTx/>
                <a:uFillTx/>
                <a:latin typeface="Calibri" pitchFamily="34" charset="0"/>
                <a:ea typeface="+mn-ea"/>
                <a:cs typeface="Calibri" pitchFamily="34" charset="0"/>
              </a:rPr>
              <a:t>key/value database </a:t>
            </a:r>
            <a:r>
              <a:rPr kumimoji="0" lang="en-US" sz="2200" b="0" i="1" u="none" strike="noStrike" kern="1200" cap="none" spc="0" normalizeH="0" baseline="0" noProof="0" dirty="0" smtClean="0">
                <a:ln>
                  <a:noFill/>
                </a:ln>
                <a:effectLst/>
                <a:uLnTx/>
                <a:uFillTx/>
                <a:latin typeface="Calibri" pitchFamily="34" charset="0"/>
                <a:ea typeface="+mn-ea"/>
                <a:cs typeface="Calibri" pitchFamily="34" charset="0"/>
              </a:rPr>
              <a:t>such as </a:t>
            </a:r>
            <a:r>
              <a:rPr kumimoji="0" lang="en-US" sz="2200" b="1" i="1" u="none" strike="noStrike" kern="1200" cap="none" spc="0" normalizeH="0" baseline="0" noProof="0" dirty="0" err="1" smtClean="0">
                <a:ln>
                  <a:noFill/>
                </a:ln>
                <a:effectLst/>
                <a:uLnTx/>
                <a:uFillTx/>
                <a:latin typeface="Calibri" pitchFamily="34" charset="0"/>
                <a:ea typeface="+mn-ea"/>
                <a:cs typeface="Calibri" pitchFamily="34" charset="0"/>
              </a:rPr>
              <a:t>LevelDB</a:t>
            </a:r>
            <a:r>
              <a:rPr kumimoji="0" lang="en-US" sz="2200" b="0" i="1" u="none" strike="noStrike" kern="1200" cap="none" spc="0" normalizeH="0" baseline="0" noProof="0" dirty="0" smtClean="0">
                <a:ln>
                  <a:noFill/>
                </a:ln>
                <a:effectLst/>
                <a:uLnTx/>
                <a:uFillTx/>
                <a:latin typeface="Calibri" pitchFamily="34" charset="0"/>
                <a:ea typeface="+mn-ea"/>
                <a:cs typeface="Calibri" pitchFamily="34" charset="0"/>
              </a:rPr>
              <a:t>, the content is a blob and only </a:t>
            </a:r>
            <a:r>
              <a:rPr kumimoji="0" lang="en-US" sz="2200" b="0" i="1" u="none" strike="noStrike" kern="1200" cap="none" spc="0" normalizeH="0" baseline="0" noProof="0" dirty="0" err="1" smtClean="0">
                <a:ln>
                  <a:noFill/>
                </a:ln>
                <a:effectLst/>
                <a:uLnTx/>
                <a:uFillTx/>
                <a:latin typeface="Calibri" pitchFamily="34" charset="0"/>
                <a:ea typeface="+mn-ea"/>
                <a:cs typeface="Calibri" pitchFamily="34" charset="0"/>
              </a:rPr>
              <a:t>queryable</a:t>
            </a:r>
            <a:r>
              <a:rPr kumimoji="0" lang="en-US" sz="2200" b="0" i="1" u="none" strike="noStrike" kern="1200" cap="none" spc="0" normalizeH="0" baseline="0" noProof="0" dirty="0" smtClean="0">
                <a:ln>
                  <a:noFill/>
                </a:ln>
                <a:effectLst/>
                <a:uLnTx/>
                <a:uFillTx/>
                <a:latin typeface="Calibri" pitchFamily="34" charset="0"/>
                <a:ea typeface="+mn-ea"/>
                <a:cs typeface="Calibri" pitchFamily="34" charset="0"/>
              </a:rPr>
              <a:t> by key</a:t>
            </a:r>
          </a:p>
          <a:p>
            <a:pPr marL="355600" marR="0" lvl="1" indent="-180975" algn="l" defTabSz="914342" rtl="0" eaLnBrk="1" fontAlgn="auto" latinLnBrk="0" hangingPunct="1">
              <a:lnSpc>
                <a:spcPct val="90000"/>
              </a:lnSpc>
              <a:spcBef>
                <a:spcPts val="0"/>
              </a:spcBef>
              <a:spcAft>
                <a:spcPts val="600"/>
              </a:spcAft>
              <a:buClr>
                <a:schemeClr val="accent3"/>
              </a:buClr>
              <a:buSzTx/>
              <a:buFont typeface="Wingdings" pitchFamily="2" charset="2"/>
              <a:buChar char="§"/>
              <a:tabLst/>
              <a:defRPr/>
            </a:pPr>
            <a:r>
              <a:rPr kumimoji="0" lang="en-US" sz="1800" b="0" i="1" u="none" strike="noStrike" kern="1200" cap="none" spc="0" normalizeH="0" baseline="0" noProof="0" dirty="0" smtClean="0">
                <a:ln>
                  <a:noFill/>
                </a:ln>
                <a:effectLst/>
                <a:uLnTx/>
                <a:uFillTx/>
                <a:latin typeface="Calibri" pitchFamily="34" charset="0"/>
                <a:ea typeface="+mn-ea"/>
                <a:cs typeface="Calibri" pitchFamily="34" charset="0"/>
              </a:rPr>
              <a:t>Does not meet </a:t>
            </a:r>
            <a:r>
              <a:rPr kumimoji="0" lang="en-US" sz="1800" b="0" i="1" u="none" strike="noStrike" kern="1200" cap="none" spc="0" normalizeH="0" baseline="0" noProof="0" dirty="0" err="1" smtClean="0">
                <a:ln>
                  <a:noFill/>
                </a:ln>
                <a:effectLst/>
                <a:uLnTx/>
                <a:uFillTx/>
                <a:latin typeface="Calibri" pitchFamily="34" charset="0"/>
                <a:ea typeface="+mn-ea"/>
                <a:cs typeface="Calibri" pitchFamily="34" charset="0"/>
              </a:rPr>
              <a:t>chaincode</a:t>
            </a:r>
            <a:r>
              <a:rPr kumimoji="0" lang="en-US" sz="1800" b="0" i="1" u="none" strike="noStrike" kern="1200" cap="none" spc="0" normalizeH="0" baseline="0" noProof="0" dirty="0" smtClean="0">
                <a:ln>
                  <a:noFill/>
                </a:ln>
                <a:effectLst/>
                <a:uLnTx/>
                <a:uFillTx/>
                <a:latin typeface="Calibri" pitchFamily="34" charset="0"/>
                <a:ea typeface="+mn-ea"/>
                <a:cs typeface="Calibri" pitchFamily="34" charset="0"/>
              </a:rPr>
              <a:t>, auditing, reporting requirements for many use cases</a:t>
            </a:r>
          </a:p>
          <a:p>
            <a:pPr marL="355600" marR="0" lvl="1" indent="-180975" algn="l" defTabSz="914342" rtl="0" eaLnBrk="1" fontAlgn="auto" latinLnBrk="0" hangingPunct="1">
              <a:lnSpc>
                <a:spcPct val="90000"/>
              </a:lnSpc>
              <a:spcBef>
                <a:spcPts val="0"/>
              </a:spcBef>
              <a:spcAft>
                <a:spcPts val="600"/>
              </a:spcAft>
              <a:buClr>
                <a:schemeClr val="accent3"/>
              </a:buClr>
              <a:buSzTx/>
              <a:buFont typeface="Wingdings" pitchFamily="2" charset="2"/>
              <a:buChar char="§"/>
              <a:tabLst/>
              <a:defRPr/>
            </a:pPr>
            <a:endParaRPr kumimoji="0" lang="en-US" sz="1800" b="0" i="1" u="none" strike="noStrike" kern="1200" cap="none" spc="0" normalizeH="0" baseline="0" noProof="0" dirty="0" smtClean="0">
              <a:ln>
                <a:noFill/>
              </a:ln>
              <a:effectLst/>
              <a:uLnTx/>
              <a:uFillTx/>
              <a:latin typeface="Calibri" pitchFamily="34" charset="0"/>
              <a:ea typeface="+mn-ea"/>
              <a:cs typeface="Calibri" pitchFamily="34" charset="0"/>
            </a:endParaRPr>
          </a:p>
          <a:p>
            <a:pPr marL="166189" marR="0" lvl="0" indent="-166189" algn="l" defTabSz="914342" rtl="0" eaLnBrk="1" fontAlgn="auto" latinLnBrk="0" hangingPunct="1">
              <a:lnSpc>
                <a:spcPct val="90000"/>
              </a:lnSpc>
              <a:spcBef>
                <a:spcPts val="0"/>
              </a:spcBef>
              <a:spcAft>
                <a:spcPts val="600"/>
              </a:spcAft>
              <a:buClr>
                <a:schemeClr val="accent5"/>
              </a:buClr>
              <a:buSzTx/>
              <a:buFont typeface="Wingdings" pitchFamily="2" charset="2"/>
              <a:buChar char="§"/>
              <a:tabLst/>
              <a:defRPr/>
            </a:pPr>
            <a:r>
              <a:rPr kumimoji="0" lang="en-US" sz="2200" b="0" i="1" u="none" strike="noStrike" kern="1200" cap="none" spc="0" normalizeH="0" baseline="0" noProof="0" dirty="0" smtClean="0">
                <a:ln>
                  <a:noFill/>
                </a:ln>
                <a:effectLst/>
                <a:uLnTx/>
                <a:uFillTx/>
                <a:latin typeface="Calibri" pitchFamily="34" charset="0"/>
                <a:ea typeface="+mn-ea"/>
                <a:cs typeface="Calibri" pitchFamily="34" charset="0"/>
              </a:rPr>
              <a:t>In a </a:t>
            </a:r>
            <a:r>
              <a:rPr kumimoji="0" lang="en-US" sz="2200" b="1" i="1" u="none" strike="noStrike" kern="1200" cap="none" spc="0" normalizeH="0" baseline="0" noProof="0" dirty="0" smtClean="0">
                <a:ln>
                  <a:noFill/>
                </a:ln>
                <a:effectLst/>
                <a:uLnTx/>
                <a:uFillTx/>
                <a:latin typeface="Calibri" pitchFamily="34" charset="0"/>
                <a:ea typeface="+mn-ea"/>
                <a:cs typeface="Calibri" pitchFamily="34" charset="0"/>
              </a:rPr>
              <a:t>document database </a:t>
            </a:r>
            <a:r>
              <a:rPr kumimoji="0" lang="en-US" sz="2200" b="0" i="1" u="none" strike="noStrike" kern="1200" cap="none" spc="0" normalizeH="0" baseline="0" noProof="0" dirty="0" smtClean="0">
                <a:ln>
                  <a:noFill/>
                </a:ln>
                <a:effectLst/>
                <a:uLnTx/>
                <a:uFillTx/>
                <a:latin typeface="Calibri" pitchFamily="34" charset="0"/>
                <a:ea typeface="+mn-ea"/>
                <a:cs typeface="Calibri" pitchFamily="34" charset="0"/>
              </a:rPr>
              <a:t>such as </a:t>
            </a:r>
            <a:r>
              <a:rPr kumimoji="0" lang="en-US" sz="2200" b="1" i="1" u="none" strike="noStrike" kern="1200" cap="none" spc="0" normalizeH="0" baseline="0" noProof="0" dirty="0" err="1" smtClean="0">
                <a:ln>
                  <a:noFill/>
                </a:ln>
                <a:effectLst/>
                <a:uLnTx/>
                <a:uFillTx/>
                <a:latin typeface="Calibri" pitchFamily="34" charset="0"/>
                <a:ea typeface="+mn-ea"/>
                <a:cs typeface="Calibri" pitchFamily="34" charset="0"/>
              </a:rPr>
              <a:t>CouchDB</a:t>
            </a:r>
            <a:r>
              <a:rPr kumimoji="0" lang="en-US" sz="2200" b="0" i="1" u="none" strike="noStrike" kern="1200" cap="none" spc="0" normalizeH="0" baseline="0" noProof="0" dirty="0" smtClean="0">
                <a:ln>
                  <a:noFill/>
                </a:ln>
                <a:effectLst/>
                <a:uLnTx/>
                <a:uFillTx/>
                <a:latin typeface="Calibri" pitchFamily="34" charset="0"/>
                <a:ea typeface="+mn-ea"/>
                <a:cs typeface="Calibri" pitchFamily="34" charset="0"/>
              </a:rPr>
              <a:t>, the content is JSON and fully </a:t>
            </a:r>
            <a:r>
              <a:rPr kumimoji="0" lang="en-US" sz="2200" b="0" i="1" u="none" strike="noStrike" kern="1200" cap="none" spc="0" normalizeH="0" baseline="0" noProof="0" dirty="0" err="1" smtClean="0">
                <a:ln>
                  <a:noFill/>
                </a:ln>
                <a:effectLst/>
                <a:uLnTx/>
                <a:uFillTx/>
                <a:latin typeface="Calibri" pitchFamily="34" charset="0"/>
                <a:ea typeface="+mn-ea"/>
                <a:cs typeface="Calibri" pitchFamily="34" charset="0"/>
              </a:rPr>
              <a:t>queryable</a:t>
            </a:r>
            <a:endParaRPr kumimoji="0" lang="en-US" sz="2200" b="0" i="1" u="none" strike="noStrike" kern="1200" cap="none" spc="0" normalizeH="0" baseline="0" noProof="0" dirty="0" smtClean="0">
              <a:ln>
                <a:noFill/>
              </a:ln>
              <a:effectLst/>
              <a:uLnTx/>
              <a:uFillTx/>
              <a:latin typeface="Calibri" pitchFamily="34" charset="0"/>
              <a:ea typeface="+mn-ea"/>
              <a:cs typeface="Calibri" pitchFamily="34" charset="0"/>
            </a:endParaRPr>
          </a:p>
          <a:p>
            <a:pPr marL="355600" marR="0" lvl="1" indent="-180975" algn="l" defTabSz="914342" rtl="0" eaLnBrk="1" fontAlgn="auto" latinLnBrk="0" hangingPunct="1">
              <a:lnSpc>
                <a:spcPct val="90000"/>
              </a:lnSpc>
              <a:spcBef>
                <a:spcPts val="0"/>
              </a:spcBef>
              <a:spcAft>
                <a:spcPts val="600"/>
              </a:spcAft>
              <a:buClr>
                <a:schemeClr val="accent3"/>
              </a:buClr>
              <a:buSzTx/>
              <a:buFont typeface="Wingdings" pitchFamily="2" charset="2"/>
              <a:buChar char="§"/>
              <a:tabLst/>
              <a:defRPr/>
            </a:pPr>
            <a:r>
              <a:rPr kumimoji="0" lang="en-US" sz="1800" b="0" i="1" u="none" strike="noStrike" kern="1200" cap="none" spc="0" normalizeH="0" baseline="0" noProof="0" dirty="0" smtClean="0">
                <a:ln>
                  <a:noFill/>
                </a:ln>
                <a:effectLst/>
                <a:uLnTx/>
                <a:uFillTx/>
                <a:latin typeface="Calibri" pitchFamily="34" charset="0"/>
                <a:ea typeface="+mn-ea"/>
                <a:cs typeface="Calibri" pitchFamily="34" charset="0"/>
              </a:rPr>
              <a:t>Meets a large percentage of </a:t>
            </a:r>
            <a:r>
              <a:rPr kumimoji="0" lang="en-US" sz="1800" b="0" i="1" u="none" strike="noStrike" kern="1200" cap="none" spc="0" normalizeH="0" baseline="0" noProof="0" dirty="0" err="1" smtClean="0">
                <a:ln>
                  <a:noFill/>
                </a:ln>
                <a:effectLst/>
                <a:uLnTx/>
                <a:uFillTx/>
                <a:latin typeface="Calibri" pitchFamily="34" charset="0"/>
                <a:ea typeface="+mn-ea"/>
                <a:cs typeface="Calibri" pitchFamily="34" charset="0"/>
              </a:rPr>
              <a:t>chaincode</a:t>
            </a:r>
            <a:r>
              <a:rPr kumimoji="0" lang="en-US" sz="1800" b="0" i="1" u="none" strike="noStrike" kern="1200" cap="none" spc="0" normalizeH="0" baseline="0" noProof="0" dirty="0" smtClean="0">
                <a:ln>
                  <a:noFill/>
                </a:ln>
                <a:effectLst/>
                <a:uLnTx/>
                <a:uFillTx/>
                <a:latin typeface="Calibri" pitchFamily="34" charset="0"/>
                <a:ea typeface="+mn-ea"/>
                <a:cs typeface="Calibri" pitchFamily="34" charset="0"/>
              </a:rPr>
              <a:t>, auditing, and simple reporting requirements</a:t>
            </a:r>
          </a:p>
          <a:p>
            <a:pPr marL="355600" marR="0" lvl="1" indent="-180975" algn="l" defTabSz="914342" rtl="0" eaLnBrk="1" fontAlgn="auto" latinLnBrk="0" hangingPunct="1">
              <a:lnSpc>
                <a:spcPct val="90000"/>
              </a:lnSpc>
              <a:spcBef>
                <a:spcPts val="0"/>
              </a:spcBef>
              <a:spcAft>
                <a:spcPts val="600"/>
              </a:spcAft>
              <a:buClr>
                <a:schemeClr val="accent3"/>
              </a:buClr>
              <a:buSzTx/>
              <a:buFont typeface="Wingdings" pitchFamily="2" charset="2"/>
              <a:buChar char="§"/>
              <a:tabLst/>
              <a:defRPr/>
            </a:pPr>
            <a:r>
              <a:rPr kumimoji="0" lang="en-US" sz="1800" b="0" i="1" u="none" strike="noStrike" kern="1200" cap="none" spc="0" normalizeH="0" baseline="0" noProof="0" dirty="0" smtClean="0">
                <a:ln>
                  <a:noFill/>
                </a:ln>
                <a:effectLst/>
                <a:uLnTx/>
                <a:uFillTx/>
                <a:latin typeface="Calibri" pitchFamily="34" charset="0"/>
                <a:ea typeface="+mn-ea"/>
                <a:cs typeface="Calibri" pitchFamily="34" charset="0"/>
              </a:rPr>
              <a:t>For deeper reporting and analytics, replicate data to an analytics engine such as Spark (future)</a:t>
            </a:r>
          </a:p>
          <a:p>
            <a:pPr marL="355600" marR="0" lvl="1" indent="-180975" algn="l" defTabSz="914342" rtl="0" eaLnBrk="1" fontAlgn="auto" latinLnBrk="0" hangingPunct="1">
              <a:lnSpc>
                <a:spcPct val="90000"/>
              </a:lnSpc>
              <a:spcBef>
                <a:spcPts val="0"/>
              </a:spcBef>
              <a:spcAft>
                <a:spcPts val="600"/>
              </a:spcAft>
              <a:buClr>
                <a:schemeClr val="accent3"/>
              </a:buClr>
              <a:buSzTx/>
              <a:buFont typeface="Wingdings" pitchFamily="2" charset="2"/>
              <a:buChar char="§"/>
              <a:tabLst/>
              <a:defRPr/>
            </a:pPr>
            <a:r>
              <a:rPr kumimoji="0" lang="en-US" sz="1800" b="0" i="1" u="none" strike="noStrike" kern="1200" cap="none" spc="0" normalizeH="0" baseline="0" noProof="0" dirty="0" smtClean="0">
                <a:ln>
                  <a:noFill/>
                </a:ln>
                <a:effectLst/>
                <a:uLnTx/>
                <a:uFillTx/>
                <a:latin typeface="Calibri" pitchFamily="34" charset="0"/>
                <a:ea typeface="+mn-ea"/>
                <a:cs typeface="Calibri" pitchFamily="34" charset="0"/>
              </a:rPr>
              <a:t>Id/document data model compatible with existing </a:t>
            </a:r>
            <a:r>
              <a:rPr kumimoji="0" lang="en-US" sz="1800" b="0" i="1" u="none" strike="noStrike" kern="1200" cap="none" spc="0" normalizeH="0" baseline="0" noProof="0" dirty="0" err="1" smtClean="0">
                <a:ln>
                  <a:noFill/>
                </a:ln>
                <a:effectLst/>
                <a:uLnTx/>
                <a:uFillTx/>
                <a:latin typeface="Calibri" pitchFamily="34" charset="0"/>
                <a:ea typeface="+mn-ea"/>
                <a:cs typeface="Calibri" pitchFamily="34" charset="0"/>
              </a:rPr>
              <a:t>chaincode</a:t>
            </a:r>
            <a:r>
              <a:rPr kumimoji="0" lang="en-US" sz="1800" b="0" i="1" u="none" strike="noStrike" kern="1200" cap="none" spc="0" normalizeH="0" baseline="0" noProof="0" dirty="0" smtClean="0">
                <a:ln>
                  <a:noFill/>
                </a:ln>
                <a:effectLst/>
                <a:uLnTx/>
                <a:uFillTx/>
                <a:latin typeface="Calibri" pitchFamily="34" charset="0"/>
                <a:ea typeface="+mn-ea"/>
                <a:cs typeface="Calibri" pitchFamily="34" charset="0"/>
              </a:rPr>
              <a:t> key/value programming model, therefore no application changes are required when modeling </a:t>
            </a:r>
            <a:r>
              <a:rPr kumimoji="0" lang="en-US" sz="1800" b="0" i="1" u="none" strike="noStrike" kern="1200" cap="none" spc="0" normalizeH="0" baseline="0" noProof="0" dirty="0" err="1" smtClean="0">
                <a:ln>
                  <a:noFill/>
                </a:ln>
                <a:effectLst/>
                <a:uLnTx/>
                <a:uFillTx/>
                <a:latin typeface="Calibri" pitchFamily="34" charset="0"/>
                <a:ea typeface="+mn-ea"/>
                <a:cs typeface="Calibri" pitchFamily="34" charset="0"/>
              </a:rPr>
              <a:t>chaincode</a:t>
            </a:r>
            <a:r>
              <a:rPr kumimoji="0" lang="en-US" sz="1800" b="0" i="1" u="none" strike="noStrike" kern="1200" cap="none" spc="0" normalizeH="0" baseline="0" noProof="0" dirty="0" smtClean="0">
                <a:ln>
                  <a:noFill/>
                </a:ln>
                <a:effectLst/>
                <a:uLnTx/>
                <a:uFillTx/>
                <a:latin typeface="Calibri" pitchFamily="34" charset="0"/>
                <a:ea typeface="+mn-ea"/>
                <a:cs typeface="Calibri" pitchFamily="34" charset="0"/>
              </a:rPr>
              <a:t> data as JSON</a:t>
            </a:r>
          </a:p>
          <a:p>
            <a:pPr marL="355600" marR="0" lvl="1" indent="-180975" algn="l" defTabSz="914342" rtl="0" eaLnBrk="1" fontAlgn="auto" latinLnBrk="0" hangingPunct="1">
              <a:lnSpc>
                <a:spcPct val="90000"/>
              </a:lnSpc>
              <a:spcBef>
                <a:spcPts val="0"/>
              </a:spcBef>
              <a:spcAft>
                <a:spcPts val="600"/>
              </a:spcAft>
              <a:buClr>
                <a:schemeClr val="accent3"/>
              </a:buClr>
              <a:buSzTx/>
              <a:buFont typeface="Wingdings" pitchFamily="2" charset="2"/>
              <a:buChar char="§"/>
              <a:tabLst/>
              <a:defRPr/>
            </a:pPr>
            <a:endParaRPr kumimoji="0" lang="en-US" sz="1800" b="0" i="1" u="none" strike="noStrike" kern="1200" cap="none" spc="0" normalizeH="0" baseline="0" noProof="0" dirty="0" smtClean="0">
              <a:ln>
                <a:noFill/>
              </a:ln>
              <a:effectLst/>
              <a:uLnTx/>
              <a:uFillTx/>
              <a:latin typeface="Calibri" pitchFamily="34" charset="0"/>
              <a:ea typeface="+mn-ea"/>
              <a:cs typeface="Calibri" pitchFamily="34" charset="0"/>
            </a:endParaRPr>
          </a:p>
          <a:p>
            <a:pPr marL="166189" marR="0" lvl="0" indent="-166189" algn="l" defTabSz="914342" rtl="0" eaLnBrk="1" fontAlgn="auto" latinLnBrk="0" hangingPunct="1">
              <a:lnSpc>
                <a:spcPct val="90000"/>
              </a:lnSpc>
              <a:spcBef>
                <a:spcPts val="0"/>
              </a:spcBef>
              <a:spcAft>
                <a:spcPts val="600"/>
              </a:spcAft>
              <a:buClr>
                <a:schemeClr val="accent5"/>
              </a:buClr>
              <a:buSzTx/>
              <a:buFont typeface="Wingdings" pitchFamily="2" charset="2"/>
              <a:buChar char="§"/>
              <a:tabLst/>
              <a:defRPr/>
            </a:pPr>
            <a:r>
              <a:rPr kumimoji="0" lang="en-US" sz="2200" b="1" i="1" u="none" strike="noStrike" kern="1200" cap="none" spc="0" normalizeH="0" baseline="0" noProof="0" dirty="0" smtClean="0">
                <a:ln>
                  <a:noFill/>
                </a:ln>
                <a:effectLst/>
                <a:uLnTx/>
                <a:uFillTx/>
                <a:latin typeface="Calibri" pitchFamily="34" charset="0"/>
                <a:ea typeface="+mn-ea"/>
                <a:cs typeface="Calibri" pitchFamily="34" charset="0"/>
              </a:rPr>
              <a:t>SQL data stores </a:t>
            </a:r>
            <a:r>
              <a:rPr kumimoji="0" lang="en-US" sz="2200" b="0" i="1" u="none" strike="noStrike" kern="1200" cap="none" spc="0" normalizeH="0" baseline="0" noProof="0" dirty="0" smtClean="0">
                <a:ln>
                  <a:noFill/>
                </a:ln>
                <a:effectLst/>
                <a:uLnTx/>
                <a:uFillTx/>
                <a:latin typeface="Calibri" pitchFamily="34" charset="0"/>
                <a:ea typeface="+mn-ea"/>
                <a:cs typeface="Calibri" pitchFamily="34" charset="0"/>
              </a:rPr>
              <a:t>would require more complicated relational transformation layer, as well as schema management.</a:t>
            </a:r>
            <a:endParaRPr kumimoji="0" lang="en-US" sz="2200" b="0" i="1" u="none" strike="noStrike" kern="1200" cap="none" spc="0" normalizeH="0" baseline="0" noProof="0" dirty="0">
              <a:ln>
                <a:noFill/>
              </a:ln>
              <a:effectLst/>
              <a:uLnTx/>
              <a:uFillTx/>
              <a:latin typeface="Calibri" pitchFamily="34" charset="0"/>
              <a:ea typeface="+mn-ea"/>
              <a:cs typeface="Calibri"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Communication Flow</a:t>
            </a:r>
            <a:endParaRPr lang="en-US" dirty="0"/>
          </a:p>
        </p:txBody>
      </p:sp>
      <p:pic>
        <p:nvPicPr>
          <p:cNvPr id="257026" name="Picture 2"/>
          <p:cNvPicPr>
            <a:picLocks noChangeAspect="1" noChangeArrowheads="1"/>
          </p:cNvPicPr>
          <p:nvPr/>
        </p:nvPicPr>
        <p:blipFill>
          <a:blip r:embed="rId3" cstate="print"/>
          <a:srcRect/>
          <a:stretch>
            <a:fillRect/>
          </a:stretch>
        </p:blipFill>
        <p:spPr bwMode="auto">
          <a:xfrm>
            <a:off x="147638" y="1466849"/>
            <a:ext cx="7634287" cy="4655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Fabric CA</a:t>
            </a:r>
            <a:endParaRPr lang="en-US" sz="4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Rectangle 4"/>
          <p:cNvSpPr/>
          <p:nvPr/>
        </p:nvSpPr>
        <p:spPr>
          <a:xfrm>
            <a:off x="228600" y="1543050"/>
            <a:ext cx="9267825" cy="3477875"/>
          </a:xfrm>
          <a:prstGeom prst="rect">
            <a:avLst/>
          </a:prstGeom>
        </p:spPr>
        <p:txBody>
          <a:bodyPr wrap="square">
            <a:spAutoFit/>
          </a:bodyPr>
          <a:lstStyle/>
          <a:p>
            <a:r>
              <a:rPr lang="en-US" sz="2000" i="1" dirty="0" smtClean="0"/>
              <a:t>The Hyperledger Fabric CA is a </a:t>
            </a:r>
            <a:r>
              <a:rPr lang="en-US" sz="2000" b="1" i="1" dirty="0" smtClean="0"/>
              <a:t>Certificate Authority </a:t>
            </a:r>
            <a:r>
              <a:rPr lang="en-US" sz="2000" i="1" dirty="0" smtClean="0"/>
              <a:t>(CA) in Hyperledger Fabric.</a:t>
            </a:r>
          </a:p>
          <a:p>
            <a:endParaRPr lang="en-US" sz="2000" i="1" dirty="0" smtClean="0"/>
          </a:p>
          <a:p>
            <a:r>
              <a:rPr lang="en-US" sz="2000" i="1" dirty="0" smtClean="0"/>
              <a:t>It provides features such as:</a:t>
            </a:r>
          </a:p>
          <a:p>
            <a:pPr lvl="1">
              <a:buFont typeface="Wingdings" pitchFamily="2" charset="2"/>
              <a:buChar char="q"/>
            </a:pPr>
            <a:r>
              <a:rPr lang="en-US" sz="2000" i="1" dirty="0" smtClean="0"/>
              <a:t>  Registration of identities, or connects to LDAP as the user registry</a:t>
            </a:r>
          </a:p>
          <a:p>
            <a:pPr lvl="1">
              <a:buFont typeface="Wingdings" pitchFamily="2" charset="2"/>
              <a:buChar char="q"/>
            </a:pPr>
            <a:r>
              <a:rPr lang="en-US" sz="2000" i="1" dirty="0" smtClean="0"/>
              <a:t>  Issuance of Enrollment Certificates (ECerts)</a:t>
            </a:r>
          </a:p>
          <a:p>
            <a:pPr lvl="1">
              <a:buFont typeface="Wingdings" pitchFamily="2" charset="2"/>
              <a:buChar char="q"/>
            </a:pPr>
            <a:r>
              <a:rPr lang="en-US" sz="2000" i="1" dirty="0" smtClean="0"/>
              <a:t>  Issuance of Transaction Certificates (TCerts)</a:t>
            </a:r>
          </a:p>
          <a:p>
            <a:pPr lvl="1">
              <a:buFont typeface="Wingdings" pitchFamily="2" charset="2"/>
              <a:buChar char="q"/>
            </a:pPr>
            <a:r>
              <a:rPr lang="en-US" sz="2000" i="1" dirty="0" smtClean="0"/>
              <a:t>  Certificate renewal and revocation</a:t>
            </a:r>
          </a:p>
          <a:p>
            <a:endParaRPr lang="en-US" sz="2000" dirty="0" smtClean="0"/>
          </a:p>
          <a:p>
            <a:endParaRPr lang="en-US" sz="2000" i="1" dirty="0" smtClean="0"/>
          </a:p>
          <a:p>
            <a:endParaRPr lang="en-US" sz="2000" i="1" dirty="0" smtClean="0">
              <a:solidFill>
                <a:schemeClr val="accent4">
                  <a:lumMod val="60000"/>
                  <a:lumOff val="40000"/>
                </a:schemeClr>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PKI Components</a:t>
            </a:r>
            <a:endParaRPr lang="en-US" dirty="0"/>
          </a:p>
        </p:txBody>
      </p:sp>
      <p:sp>
        <p:nvSpPr>
          <p:cNvPr id="5" name="Rectangle 4"/>
          <p:cNvSpPr/>
          <p:nvPr/>
        </p:nvSpPr>
        <p:spPr>
          <a:xfrm>
            <a:off x="228600" y="1543050"/>
            <a:ext cx="9267825" cy="2554545"/>
          </a:xfrm>
          <a:prstGeom prst="rect">
            <a:avLst/>
          </a:prstGeom>
        </p:spPr>
        <p:txBody>
          <a:bodyPr wrap="square">
            <a:spAutoFit/>
          </a:bodyPr>
          <a:lstStyle/>
          <a:p>
            <a:pPr>
              <a:buFont typeface="Wingdings" pitchFamily="2" charset="2"/>
              <a:buChar char="q"/>
            </a:pPr>
            <a:r>
              <a:rPr lang="en-US" sz="2000" i="1" dirty="0" smtClean="0"/>
              <a:t>  Certificate Authority (CA)</a:t>
            </a:r>
          </a:p>
          <a:p>
            <a:pPr>
              <a:buFont typeface="Wingdings" pitchFamily="2" charset="2"/>
              <a:buChar char="q"/>
            </a:pPr>
            <a:r>
              <a:rPr lang="en-US" sz="2000" i="1" dirty="0" smtClean="0"/>
              <a:t>  Registration Authority (RA)</a:t>
            </a:r>
          </a:p>
          <a:p>
            <a:pPr>
              <a:buFont typeface="Wingdings" pitchFamily="2" charset="2"/>
              <a:buChar char="q"/>
            </a:pPr>
            <a:r>
              <a:rPr lang="en-US" sz="2000" i="1" dirty="0" smtClean="0"/>
              <a:t>  A certificate database</a:t>
            </a:r>
          </a:p>
          <a:p>
            <a:pPr>
              <a:buFont typeface="Wingdings" pitchFamily="2" charset="2"/>
              <a:buChar char="q"/>
            </a:pPr>
            <a:r>
              <a:rPr lang="en-US" sz="2000" i="1" dirty="0" smtClean="0"/>
              <a:t>  A certificate storage</a:t>
            </a:r>
          </a:p>
          <a:p>
            <a:endParaRPr lang="en-US" sz="2000" i="1" dirty="0" smtClean="0"/>
          </a:p>
          <a:p>
            <a:endParaRPr lang="en-US" sz="2000" dirty="0" smtClean="0"/>
          </a:p>
          <a:p>
            <a:endParaRPr lang="en-US" sz="2000" i="1" dirty="0" smtClean="0"/>
          </a:p>
          <a:p>
            <a:endParaRPr lang="en-US" sz="2000" i="1" dirty="0" smtClean="0">
              <a:solidFill>
                <a:schemeClr val="accent4">
                  <a:lumMod val="60000"/>
                  <a:lumOff val="40000"/>
                </a:schemeClr>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Authorities in Fabric PKI</a:t>
            </a:r>
            <a:endParaRPr lang="en-US" dirty="0"/>
          </a:p>
        </p:txBody>
      </p:sp>
      <p:sp>
        <p:nvSpPr>
          <p:cNvPr id="5" name="Rectangle 4"/>
          <p:cNvSpPr/>
          <p:nvPr/>
        </p:nvSpPr>
        <p:spPr>
          <a:xfrm>
            <a:off x="228600" y="1543050"/>
            <a:ext cx="9267825" cy="2862322"/>
          </a:xfrm>
          <a:prstGeom prst="rect">
            <a:avLst/>
          </a:prstGeom>
        </p:spPr>
        <p:txBody>
          <a:bodyPr wrap="square">
            <a:spAutoFit/>
          </a:bodyPr>
          <a:lstStyle/>
          <a:p>
            <a:pPr>
              <a:buFont typeface="Wingdings" pitchFamily="2" charset="2"/>
              <a:buChar char="q"/>
            </a:pPr>
            <a:r>
              <a:rPr lang="en-US" sz="2000" i="1" dirty="0" smtClean="0"/>
              <a:t>  Root Certificate Authority - Root CA</a:t>
            </a:r>
          </a:p>
          <a:p>
            <a:pPr>
              <a:buFont typeface="Wingdings" pitchFamily="2" charset="2"/>
              <a:buChar char="q"/>
            </a:pPr>
            <a:r>
              <a:rPr lang="en-US" sz="2000" i="1" dirty="0" smtClean="0"/>
              <a:t>  Registration Authority (RA) – User management</a:t>
            </a:r>
          </a:p>
          <a:p>
            <a:pPr>
              <a:buFont typeface="Wingdings" pitchFamily="2" charset="2"/>
              <a:buChar char="q"/>
            </a:pPr>
            <a:r>
              <a:rPr lang="en-US" sz="2000" i="1" dirty="0" smtClean="0"/>
              <a:t>  Enrollment Certificate Authority (ECA) - Intermediate CA</a:t>
            </a:r>
          </a:p>
          <a:p>
            <a:pPr>
              <a:buFont typeface="Wingdings" pitchFamily="2" charset="2"/>
              <a:buChar char="q"/>
            </a:pPr>
            <a:r>
              <a:rPr lang="en-US" sz="2000" i="1" dirty="0" smtClean="0"/>
              <a:t> Transaction Certificate Authority (TCA) - Intermediate CA</a:t>
            </a:r>
          </a:p>
          <a:p>
            <a:pPr>
              <a:buFont typeface="Wingdings" pitchFamily="2" charset="2"/>
              <a:buChar char="q"/>
            </a:pPr>
            <a:r>
              <a:rPr lang="en-US" sz="2000" i="1" dirty="0" smtClean="0"/>
              <a:t> TLS Certificate Authority (TLS-CA) - Intermediate CA</a:t>
            </a:r>
          </a:p>
          <a:p>
            <a:endParaRPr lang="en-US" sz="2000" i="1" dirty="0" smtClean="0"/>
          </a:p>
          <a:p>
            <a:endParaRPr lang="en-US" sz="2000" dirty="0" smtClean="0"/>
          </a:p>
          <a:p>
            <a:endParaRPr lang="en-US" sz="2000" i="1" dirty="0" smtClean="0"/>
          </a:p>
          <a:p>
            <a:endParaRPr lang="en-US" sz="2000" i="1" dirty="0" smtClean="0">
              <a:solidFill>
                <a:schemeClr val="accent4">
                  <a:lumMod val="60000"/>
                  <a:lumOff val="40000"/>
                </a:schemeClr>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 Types in Fabric PKI</a:t>
            </a:r>
            <a:endParaRPr lang="en-US" dirty="0"/>
          </a:p>
        </p:txBody>
      </p:sp>
      <p:sp>
        <p:nvSpPr>
          <p:cNvPr id="5" name="Rectangle 4"/>
          <p:cNvSpPr/>
          <p:nvPr/>
        </p:nvSpPr>
        <p:spPr>
          <a:xfrm>
            <a:off x="228600" y="1543050"/>
            <a:ext cx="9267825" cy="3785652"/>
          </a:xfrm>
          <a:prstGeom prst="rect">
            <a:avLst/>
          </a:prstGeom>
        </p:spPr>
        <p:txBody>
          <a:bodyPr wrap="square">
            <a:spAutoFit/>
          </a:bodyPr>
          <a:lstStyle/>
          <a:p>
            <a:pPr>
              <a:buFont typeface="Wingdings" pitchFamily="2" charset="2"/>
              <a:buChar char="q"/>
            </a:pPr>
            <a:r>
              <a:rPr lang="en-US" sz="2000" i="1" dirty="0" smtClean="0"/>
              <a:t>  Enrollment Certificates (</a:t>
            </a:r>
            <a:r>
              <a:rPr lang="en-US" sz="2000" b="1" i="1" dirty="0" smtClean="0"/>
              <a:t>ECerts</a:t>
            </a:r>
            <a:r>
              <a:rPr lang="en-US" sz="2000" i="1" dirty="0" smtClean="0"/>
              <a:t>) - They are issued for all roles, i.e. users, peers, orderers.</a:t>
            </a:r>
          </a:p>
          <a:p>
            <a:pPr>
              <a:buFont typeface="Wingdings" pitchFamily="2" charset="2"/>
              <a:buChar char="q"/>
            </a:pPr>
            <a:r>
              <a:rPr lang="en-US" sz="2000" i="1" dirty="0" smtClean="0"/>
              <a:t> Transaction Certificates (</a:t>
            </a:r>
            <a:r>
              <a:rPr lang="en-US" sz="2000" b="1" i="1" dirty="0" smtClean="0"/>
              <a:t>TCerts</a:t>
            </a:r>
            <a:r>
              <a:rPr lang="en-US" sz="2000" i="1" dirty="0" smtClean="0"/>
              <a:t>) - They are issued only to users.</a:t>
            </a:r>
          </a:p>
          <a:p>
            <a:pPr>
              <a:buFont typeface="Wingdings" pitchFamily="2" charset="2"/>
              <a:buChar char="q"/>
            </a:pPr>
            <a:r>
              <a:rPr lang="en-US" sz="2000" i="1" dirty="0" smtClean="0"/>
              <a:t> TLS-Certificates (</a:t>
            </a:r>
            <a:r>
              <a:rPr lang="en-US" sz="2000" b="1" i="1" dirty="0" smtClean="0"/>
              <a:t>TLS-</a:t>
            </a:r>
            <a:r>
              <a:rPr lang="en-US" sz="2000" b="1" i="1" dirty="0" err="1" smtClean="0"/>
              <a:t>Certs</a:t>
            </a:r>
            <a:r>
              <a:rPr lang="en-US" sz="2000" i="1" dirty="0" smtClean="0"/>
              <a:t>) - TLS-</a:t>
            </a:r>
            <a:r>
              <a:rPr lang="en-US" sz="2000" i="1" dirty="0" err="1" smtClean="0"/>
              <a:t>Certs</a:t>
            </a:r>
            <a:r>
              <a:rPr lang="en-US" sz="2000" i="1" dirty="0" smtClean="0"/>
              <a:t> are certificates used for system-to-system/component-to-system/component-to-component communications.</a:t>
            </a:r>
            <a:r>
              <a:rPr lang="en-US" sz="2000" dirty="0" smtClean="0"/>
              <a:t> </a:t>
            </a:r>
          </a:p>
          <a:p>
            <a:pPr>
              <a:buFont typeface="Wingdings" pitchFamily="2" charset="2"/>
              <a:buChar char="q"/>
            </a:pPr>
            <a:endParaRPr lang="en-US" sz="2000" i="1" dirty="0" smtClean="0"/>
          </a:p>
          <a:p>
            <a:r>
              <a:rPr lang="en-US" sz="2000" b="1" i="1" dirty="0" smtClean="0"/>
              <a:t>Note</a:t>
            </a:r>
            <a:r>
              <a:rPr lang="en-US" sz="2000" i="1" dirty="0" smtClean="0"/>
              <a:t>: The ECA, TCA, and TLS CA certificates are self-signed, where the TLS CA is provisioned as a trust anchor (Root CA).</a:t>
            </a:r>
          </a:p>
          <a:p>
            <a:endParaRPr lang="en-US" sz="2000" i="1" dirty="0" smtClean="0"/>
          </a:p>
          <a:p>
            <a:endParaRPr lang="en-US" sz="2000" dirty="0" smtClean="0"/>
          </a:p>
          <a:p>
            <a:endParaRPr lang="en-US" sz="2000" i="1" dirty="0" smtClean="0"/>
          </a:p>
          <a:p>
            <a:endParaRPr lang="en-US" sz="2000" i="1" dirty="0" smtClean="0">
              <a:solidFill>
                <a:schemeClr val="accent4">
                  <a:lumMod val="60000"/>
                  <a:lumOff val="40000"/>
                </a:schemeClr>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Fabric-CA Architecture</a:t>
            </a:r>
            <a:endParaRPr lang="en-US" dirty="0"/>
          </a:p>
        </p:txBody>
      </p:sp>
      <p:pic>
        <p:nvPicPr>
          <p:cNvPr id="249858" name="Picture 2"/>
          <p:cNvPicPr>
            <a:picLocks noChangeAspect="1" noChangeArrowheads="1"/>
          </p:cNvPicPr>
          <p:nvPr/>
        </p:nvPicPr>
        <p:blipFill>
          <a:blip r:embed="rId3" cstate="print"/>
          <a:srcRect/>
          <a:stretch>
            <a:fillRect/>
          </a:stretch>
        </p:blipFill>
        <p:spPr bwMode="auto">
          <a:xfrm>
            <a:off x="257174" y="1452057"/>
            <a:ext cx="8353425" cy="47249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of Trust” Hierarchy in Fabric</a:t>
            </a:r>
            <a:endParaRPr lang="en-US" dirty="0"/>
          </a:p>
        </p:txBody>
      </p:sp>
      <p:pic>
        <p:nvPicPr>
          <p:cNvPr id="245762" name="Picture 2"/>
          <p:cNvPicPr>
            <a:picLocks noChangeAspect="1" noChangeArrowheads="1"/>
          </p:cNvPicPr>
          <p:nvPr/>
        </p:nvPicPr>
        <p:blipFill>
          <a:blip r:embed="rId3" cstate="print"/>
          <a:srcRect/>
          <a:stretch>
            <a:fillRect/>
          </a:stretch>
        </p:blipFill>
        <p:spPr bwMode="auto">
          <a:xfrm>
            <a:off x="666750" y="1600200"/>
            <a:ext cx="8477250" cy="421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Certificate</a:t>
            </a:r>
            <a:endParaRPr lang="en-US" dirty="0"/>
          </a:p>
        </p:txBody>
      </p:sp>
      <p:sp>
        <p:nvSpPr>
          <p:cNvPr id="5" name="Rectangle 4"/>
          <p:cNvSpPr/>
          <p:nvPr/>
        </p:nvSpPr>
        <p:spPr>
          <a:xfrm>
            <a:off x="285750" y="1533527"/>
            <a:ext cx="9086850" cy="4247317"/>
          </a:xfrm>
          <a:prstGeom prst="rect">
            <a:avLst/>
          </a:prstGeom>
        </p:spPr>
        <p:txBody>
          <a:bodyPr wrap="square">
            <a:spAutoFit/>
          </a:bodyPr>
          <a:lstStyle/>
          <a:p>
            <a:pPr fontAlgn="base"/>
            <a:r>
              <a:rPr lang="en-US" sz="1800" i="1" dirty="0" smtClean="0"/>
              <a:t>As of v1.0, </a:t>
            </a:r>
            <a:r>
              <a:rPr lang="en-US" sz="1800" b="1" i="1" dirty="0" smtClean="0"/>
              <a:t>identities</a:t>
            </a:r>
            <a:r>
              <a:rPr lang="en-US" sz="1800" i="1" dirty="0" smtClean="0"/>
              <a:t> are based on the Public Key Infrastructure (PKI) standards. Every </a:t>
            </a:r>
            <a:r>
              <a:rPr lang="en-US" sz="1800" i="1" dirty="0" err="1" smtClean="0"/>
              <a:t>orderer</a:t>
            </a:r>
            <a:r>
              <a:rPr lang="en-US" sz="1800" i="1" dirty="0" smtClean="0"/>
              <a:t> node, every peer node and every user/</a:t>
            </a:r>
            <a:r>
              <a:rPr lang="en-US" sz="1800" i="1" dirty="0" err="1" smtClean="0"/>
              <a:t>transactor</a:t>
            </a:r>
            <a:r>
              <a:rPr lang="en-US" sz="1800" i="1" dirty="0" smtClean="0"/>
              <a:t> must have a key pair with the public key wrapped in a x.509 certificate signed by a Certificate Authority (CA).</a:t>
            </a:r>
          </a:p>
          <a:p>
            <a:pPr fontAlgn="base"/>
            <a:endParaRPr lang="en-US" sz="1800" i="1" dirty="0" smtClean="0"/>
          </a:p>
          <a:p>
            <a:r>
              <a:rPr lang="en-US" sz="1800" i="1" dirty="0" smtClean="0"/>
              <a:t>We will need a whole bunch of certificates because there are many identities involved:</a:t>
            </a:r>
          </a:p>
          <a:p>
            <a:endParaRPr lang="en-US" sz="1800" i="1" dirty="0" smtClean="0"/>
          </a:p>
          <a:p>
            <a:pPr>
              <a:buFont typeface="Wingdings" pitchFamily="2" charset="2"/>
              <a:buChar char="q"/>
            </a:pPr>
            <a:r>
              <a:rPr lang="en-US" sz="1800" i="1" dirty="0" smtClean="0"/>
              <a:t>  </a:t>
            </a:r>
            <a:r>
              <a:rPr lang="en-US" sz="1800" i="1" dirty="0" smtClean="0">
                <a:solidFill>
                  <a:srgbClr val="5D9AD3"/>
                </a:solidFill>
              </a:rPr>
              <a:t>peers</a:t>
            </a:r>
            <a:r>
              <a:rPr lang="en-US" sz="1800" i="1" dirty="0" smtClean="0"/>
              <a:t> need identities to sign endorsements</a:t>
            </a:r>
          </a:p>
          <a:p>
            <a:pPr>
              <a:buFont typeface="Wingdings" pitchFamily="2" charset="2"/>
              <a:buChar char="q"/>
            </a:pPr>
            <a:r>
              <a:rPr lang="en-US" sz="1800" i="1" dirty="0" smtClean="0"/>
              <a:t>  </a:t>
            </a:r>
            <a:r>
              <a:rPr lang="en-US" sz="1800" i="1" dirty="0" smtClean="0">
                <a:solidFill>
                  <a:srgbClr val="5D9AD3"/>
                </a:solidFill>
              </a:rPr>
              <a:t>orderers</a:t>
            </a:r>
            <a:r>
              <a:rPr lang="en-US" sz="1800" i="1" dirty="0" smtClean="0"/>
              <a:t> need identities to sign proposed blocks for the committers to validate and append to the ledger</a:t>
            </a:r>
          </a:p>
          <a:p>
            <a:pPr>
              <a:buFont typeface="Wingdings" pitchFamily="2" charset="2"/>
              <a:buChar char="q"/>
            </a:pPr>
            <a:r>
              <a:rPr lang="en-US" sz="1800" i="1" dirty="0" smtClean="0"/>
              <a:t>  </a:t>
            </a:r>
            <a:r>
              <a:rPr lang="en-US" sz="1800" i="1" dirty="0" smtClean="0">
                <a:solidFill>
                  <a:srgbClr val="5D9AD3"/>
                </a:solidFill>
              </a:rPr>
              <a:t>applications</a:t>
            </a:r>
            <a:r>
              <a:rPr lang="en-US" sz="1800" i="1" dirty="0" smtClean="0"/>
              <a:t> need identities to sign transaction requests</a:t>
            </a:r>
          </a:p>
          <a:p>
            <a:pPr>
              <a:buFont typeface="Wingdings" pitchFamily="2" charset="2"/>
              <a:buChar char="q"/>
            </a:pPr>
            <a:r>
              <a:rPr lang="en-US" sz="1800" i="1" dirty="0" smtClean="0"/>
              <a:t>  the </a:t>
            </a:r>
            <a:r>
              <a:rPr lang="en-US" sz="1800" i="1" dirty="0" smtClean="0">
                <a:solidFill>
                  <a:srgbClr val="5D9AD3"/>
                </a:solidFill>
              </a:rPr>
              <a:t>Fabric CA</a:t>
            </a:r>
            <a:r>
              <a:rPr lang="en-US" sz="1800" i="1" dirty="0" smtClean="0"/>
              <a:t> themselves also need identities, so their signatures in the certificates can be validated</a:t>
            </a:r>
          </a:p>
          <a:p>
            <a:pPr fontAlgn="base"/>
            <a:endParaRPr lang="en-US" sz="1800" i="1" dirty="0" smtClean="0"/>
          </a:p>
          <a:p>
            <a:pPr marL="342900" indent="-342900" fontAlgn="base">
              <a:buFont typeface="+mj-lt"/>
              <a:buAutoNum type="arabicPeriod"/>
            </a:pPr>
            <a:endParaRPr lang="en-US" sz="1800" i="1" dirty="0" smtClean="0"/>
          </a:p>
          <a:p>
            <a:pPr marL="342900" indent="-342900" fontAlgn="base"/>
            <a:endParaRPr lang="en-US" sz="1800" i="1"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905999" cy="1002135"/>
          </a:xfrm>
        </p:spPr>
        <p:txBody>
          <a:bodyPr/>
          <a:lstStyle/>
          <a:p>
            <a:r>
              <a:rPr lang="en-US" dirty="0" smtClean="0">
                <a:latin typeface="+mj-lt"/>
              </a:rPr>
              <a:t>Hyperledger Associate Members</a:t>
            </a:r>
            <a:endParaRPr lang="en-US" dirty="0">
              <a:latin typeface="+mj-lt"/>
            </a:endParaRPr>
          </a:p>
        </p:txBody>
      </p:sp>
      <p:pic>
        <p:nvPicPr>
          <p:cNvPr id="252930" name="Picture 2"/>
          <p:cNvPicPr>
            <a:picLocks noChangeAspect="1" noChangeArrowheads="1"/>
          </p:cNvPicPr>
          <p:nvPr/>
        </p:nvPicPr>
        <p:blipFill>
          <a:blip r:embed="rId2" cstate="print"/>
          <a:srcRect/>
          <a:stretch>
            <a:fillRect/>
          </a:stretch>
        </p:blipFill>
        <p:spPr bwMode="auto">
          <a:xfrm>
            <a:off x="845527" y="1552575"/>
            <a:ext cx="8283086" cy="3000375"/>
          </a:xfrm>
          <a:prstGeom prst="rect">
            <a:avLst/>
          </a:prstGeom>
          <a:noFill/>
          <a:ln w="9525">
            <a:noFill/>
            <a:miter lim="800000"/>
            <a:headEnd/>
            <a:tailEnd/>
          </a:ln>
        </p:spPr>
      </p:pic>
    </p:spTree>
    <p:extLst>
      <p:ext uri="{BB962C8B-B14F-4D97-AF65-F5344CB8AC3E}">
        <p14:creationId xmlns:p14="http://schemas.microsoft.com/office/powerpoint/2010/main" val="163704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Enrollment Flow (User, Client, Peer, </a:t>
            </a:r>
            <a:r>
              <a:rPr lang="en-US" dirty="0" err="1" smtClean="0"/>
              <a:t>Orderer</a:t>
            </a:r>
            <a:r>
              <a:rPr lang="en-US" dirty="0" smtClean="0"/>
              <a:t>)</a:t>
            </a:r>
            <a:endParaRPr lang="en-US" dirty="0"/>
          </a:p>
        </p:txBody>
      </p:sp>
      <p:pic>
        <p:nvPicPr>
          <p:cNvPr id="258050" name="Picture 2"/>
          <p:cNvPicPr>
            <a:picLocks noChangeAspect="1" noChangeArrowheads="1"/>
          </p:cNvPicPr>
          <p:nvPr/>
        </p:nvPicPr>
        <p:blipFill>
          <a:blip r:embed="rId3" cstate="print"/>
          <a:srcRect/>
          <a:stretch>
            <a:fillRect/>
          </a:stretch>
        </p:blipFill>
        <p:spPr bwMode="auto">
          <a:xfrm>
            <a:off x="838200" y="1381125"/>
            <a:ext cx="4438650" cy="971550"/>
          </a:xfrm>
          <a:prstGeom prst="rect">
            <a:avLst/>
          </a:prstGeom>
          <a:noFill/>
          <a:ln w="9525">
            <a:noFill/>
            <a:miter lim="800000"/>
            <a:headEnd/>
            <a:tailEnd/>
          </a:ln>
        </p:spPr>
      </p:pic>
      <p:pic>
        <p:nvPicPr>
          <p:cNvPr id="258051" name="Picture 3"/>
          <p:cNvPicPr>
            <a:picLocks noChangeAspect="1" noChangeArrowheads="1"/>
          </p:cNvPicPr>
          <p:nvPr/>
        </p:nvPicPr>
        <p:blipFill>
          <a:blip r:embed="rId4" cstate="print"/>
          <a:srcRect/>
          <a:stretch>
            <a:fillRect/>
          </a:stretch>
        </p:blipFill>
        <p:spPr bwMode="auto">
          <a:xfrm>
            <a:off x="581025" y="2343150"/>
            <a:ext cx="4743450" cy="3295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Flow (Deploy </a:t>
            </a:r>
            <a:r>
              <a:rPr lang="en-US" dirty="0" err="1" smtClean="0"/>
              <a:t>Tx</a:t>
            </a:r>
            <a:r>
              <a:rPr lang="en-US" dirty="0" smtClean="0"/>
              <a:t> &amp; Invoke </a:t>
            </a:r>
            <a:r>
              <a:rPr lang="en-US" dirty="0" err="1" smtClean="0"/>
              <a:t>Tx</a:t>
            </a:r>
            <a:r>
              <a:rPr lang="en-US" dirty="0" smtClean="0"/>
              <a:t>)</a:t>
            </a:r>
            <a:endParaRPr lang="en-US" dirty="0"/>
          </a:p>
        </p:txBody>
      </p:sp>
      <p:pic>
        <p:nvPicPr>
          <p:cNvPr id="259076" name="Picture 4"/>
          <p:cNvPicPr>
            <a:picLocks noChangeAspect="1" noChangeArrowheads="1"/>
          </p:cNvPicPr>
          <p:nvPr/>
        </p:nvPicPr>
        <p:blipFill>
          <a:blip r:embed="rId3" cstate="print"/>
          <a:srcRect/>
          <a:stretch>
            <a:fillRect/>
          </a:stretch>
        </p:blipFill>
        <p:spPr bwMode="auto">
          <a:xfrm>
            <a:off x="242889" y="1438275"/>
            <a:ext cx="4786312" cy="2992607"/>
          </a:xfrm>
          <a:prstGeom prst="rect">
            <a:avLst/>
          </a:prstGeom>
          <a:noFill/>
          <a:ln w="9525">
            <a:noFill/>
            <a:miter lim="800000"/>
            <a:headEnd/>
            <a:tailEnd/>
          </a:ln>
        </p:spPr>
      </p:pic>
      <p:pic>
        <p:nvPicPr>
          <p:cNvPr id="259077" name="Picture 5"/>
          <p:cNvPicPr>
            <a:picLocks noChangeAspect="1" noChangeArrowheads="1"/>
          </p:cNvPicPr>
          <p:nvPr/>
        </p:nvPicPr>
        <p:blipFill>
          <a:blip r:embed="rId4" cstate="print"/>
          <a:srcRect/>
          <a:stretch>
            <a:fillRect/>
          </a:stretch>
        </p:blipFill>
        <p:spPr bwMode="auto">
          <a:xfrm>
            <a:off x="4924426" y="3267075"/>
            <a:ext cx="4842338" cy="298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Security and Privacy</a:t>
            </a:r>
            <a:endParaRPr lang="en-US" sz="40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Rectangle 4"/>
          <p:cNvSpPr/>
          <p:nvPr/>
        </p:nvSpPr>
        <p:spPr>
          <a:xfrm>
            <a:off x="285750" y="1533525"/>
            <a:ext cx="9086850" cy="2723823"/>
          </a:xfrm>
          <a:prstGeom prst="rect">
            <a:avLst/>
          </a:prstGeom>
        </p:spPr>
        <p:txBody>
          <a:bodyPr wrap="square">
            <a:spAutoFit/>
          </a:bodyPr>
          <a:lstStyle/>
          <a:p>
            <a:r>
              <a:rPr lang="en-US" i="1" dirty="0" err="1" smtClean="0"/>
              <a:t>Hyperledger</a:t>
            </a:r>
            <a:r>
              <a:rPr lang="en-US" i="1" dirty="0" smtClean="0"/>
              <a:t> Fabric underpins a transactional network where all participants have known identities. </a:t>
            </a:r>
            <a:r>
              <a:rPr lang="en-US" b="1" i="1" dirty="0" smtClean="0"/>
              <a:t>Public Key Infrastructure</a:t>
            </a:r>
            <a:r>
              <a:rPr lang="en-US" i="1" dirty="0" smtClean="0"/>
              <a:t> (PKI) is used to generate cryptographic certificates which are tied to organizations, network components, and end users or client applications. As a result, data access control can be manipulated and governed on the broader network and on channel levels. This “</a:t>
            </a:r>
            <a:r>
              <a:rPr lang="en-US" b="1" i="1" dirty="0" err="1" smtClean="0"/>
              <a:t>permissioned</a:t>
            </a:r>
            <a:r>
              <a:rPr lang="en-US" i="1" dirty="0" smtClean="0"/>
              <a:t>” notion of </a:t>
            </a:r>
            <a:r>
              <a:rPr lang="en-US" i="1" dirty="0" err="1" smtClean="0"/>
              <a:t>Hyperledger</a:t>
            </a:r>
            <a:r>
              <a:rPr lang="en-US" i="1" dirty="0" smtClean="0"/>
              <a:t> Fabric, coupled with the existence and capabilities of channels, helps address scenarios where privacy and confidentiality are paramount concerns.</a:t>
            </a:r>
          </a:p>
          <a:p>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PKI (Public Key Infrastructure)</a:t>
            </a:r>
            <a:endParaRPr lang="en-US" dirty="0"/>
          </a:p>
        </p:txBody>
      </p:sp>
      <p:sp>
        <p:nvSpPr>
          <p:cNvPr id="5" name="Rectangle 4"/>
          <p:cNvSpPr/>
          <p:nvPr/>
        </p:nvSpPr>
        <p:spPr>
          <a:xfrm>
            <a:off x="285750" y="1533525"/>
            <a:ext cx="9086850" cy="3016210"/>
          </a:xfrm>
          <a:prstGeom prst="rect">
            <a:avLst/>
          </a:prstGeom>
        </p:spPr>
        <p:txBody>
          <a:bodyPr wrap="square">
            <a:spAutoFit/>
          </a:bodyPr>
          <a:lstStyle/>
          <a:p>
            <a:r>
              <a:rPr lang="en-US" i="1" dirty="0" smtClean="0"/>
              <a:t>Identities are established with x.509 certificates. Certificate to be considered valid on the Fabric, it must be signed by a trusted Certificate Authority (CA). Fabric supports any standard CAs. In addition, Fabric also provides a CA server. We will need a whole bunch of certificates because there are many identities involved:   </a:t>
            </a:r>
          </a:p>
          <a:p>
            <a:pPr>
              <a:buFont typeface="Wingdings" pitchFamily="2" charset="2"/>
              <a:buChar char="q"/>
            </a:pPr>
            <a:endParaRPr lang="en-US" i="1" dirty="0" smtClean="0"/>
          </a:p>
          <a:p>
            <a:pPr>
              <a:buFont typeface="Wingdings" pitchFamily="2" charset="2"/>
              <a:buChar char="q"/>
            </a:pPr>
            <a:r>
              <a:rPr lang="en-US" i="1" dirty="0" smtClean="0"/>
              <a:t>   </a:t>
            </a:r>
            <a:r>
              <a:rPr lang="en-US" i="1" dirty="0" smtClean="0">
                <a:solidFill>
                  <a:srgbClr val="00B0F0"/>
                </a:solidFill>
              </a:rPr>
              <a:t>peers</a:t>
            </a:r>
            <a:r>
              <a:rPr lang="en-US" i="1" dirty="0" smtClean="0"/>
              <a:t> need identities to sign endorsements.</a:t>
            </a:r>
          </a:p>
          <a:p>
            <a:pPr>
              <a:buFont typeface="Wingdings" pitchFamily="2" charset="2"/>
              <a:buChar char="q"/>
            </a:pPr>
            <a:r>
              <a:rPr lang="en-US" i="1" dirty="0" smtClean="0"/>
              <a:t>   </a:t>
            </a:r>
            <a:r>
              <a:rPr lang="en-US" i="1" dirty="0" smtClean="0">
                <a:solidFill>
                  <a:srgbClr val="00B0F0"/>
                </a:solidFill>
              </a:rPr>
              <a:t>orderers</a:t>
            </a:r>
            <a:r>
              <a:rPr lang="en-US" i="1" dirty="0" smtClean="0"/>
              <a:t> need identities to sign proposed blocks for the committers to validate and append to the ledger.</a:t>
            </a:r>
          </a:p>
          <a:p>
            <a:pPr>
              <a:buFont typeface="Wingdings" pitchFamily="2" charset="2"/>
              <a:buChar char="q"/>
            </a:pPr>
            <a:r>
              <a:rPr lang="en-US" i="1" dirty="0" smtClean="0"/>
              <a:t>   </a:t>
            </a:r>
            <a:r>
              <a:rPr lang="en-US" i="1" dirty="0" smtClean="0">
                <a:solidFill>
                  <a:srgbClr val="00B0F0"/>
                </a:solidFill>
              </a:rPr>
              <a:t>clients</a:t>
            </a:r>
            <a:r>
              <a:rPr lang="en-US" i="1" dirty="0" smtClean="0"/>
              <a:t> need identities to sign transaction requests.</a:t>
            </a:r>
          </a:p>
          <a:p>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PKI (Certificate is signed by CA)</a:t>
            </a:r>
            <a:endParaRPr lang="en-US" dirty="0"/>
          </a:p>
        </p:txBody>
      </p:sp>
      <p:pic>
        <p:nvPicPr>
          <p:cNvPr id="240644" name="Picture 4"/>
          <p:cNvPicPr>
            <a:picLocks noChangeAspect="1" noChangeArrowheads="1"/>
          </p:cNvPicPr>
          <p:nvPr/>
        </p:nvPicPr>
        <p:blipFill>
          <a:blip r:embed="rId3" cstate="print"/>
          <a:srcRect/>
          <a:stretch>
            <a:fillRect/>
          </a:stretch>
        </p:blipFill>
        <p:spPr bwMode="auto">
          <a:xfrm>
            <a:off x="638174" y="1276349"/>
            <a:ext cx="8258175" cy="48140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PKI (Self-signed Certificate)</a:t>
            </a:r>
            <a:endParaRPr lang="en-US" dirty="0"/>
          </a:p>
        </p:txBody>
      </p:sp>
      <p:sp>
        <p:nvSpPr>
          <p:cNvPr id="5" name="Rectangle 4"/>
          <p:cNvSpPr/>
          <p:nvPr/>
        </p:nvSpPr>
        <p:spPr>
          <a:xfrm>
            <a:off x="285750" y="1533525"/>
            <a:ext cx="9086850" cy="1261884"/>
          </a:xfrm>
          <a:prstGeom prst="rect">
            <a:avLst/>
          </a:prstGeom>
        </p:spPr>
        <p:txBody>
          <a:bodyPr wrap="square">
            <a:spAutoFit/>
          </a:bodyPr>
          <a:lstStyle/>
          <a:p>
            <a:pPr>
              <a:buFont typeface="Wingdings" pitchFamily="2" charset="2"/>
              <a:buChar char="q"/>
            </a:pPr>
            <a:r>
              <a:rPr lang="en-US" dirty="0" smtClean="0"/>
              <a:t>   </a:t>
            </a:r>
            <a:r>
              <a:rPr lang="en-US" i="1" dirty="0" smtClean="0"/>
              <a:t>Certificate is signed by own private key hence self-signed.</a:t>
            </a:r>
          </a:p>
          <a:p>
            <a:pPr>
              <a:buFont typeface="Wingdings" pitchFamily="2" charset="2"/>
              <a:buChar char="q"/>
            </a:pPr>
            <a:r>
              <a:rPr lang="en-US" i="1" dirty="0" smtClean="0"/>
              <a:t>   Best for development.</a:t>
            </a:r>
          </a:p>
          <a:p>
            <a:pPr>
              <a:buFont typeface="Wingdings" pitchFamily="2" charset="2"/>
              <a:buChar char="q"/>
            </a:pPr>
            <a:r>
              <a:rPr lang="en-US" i="1" dirty="0" smtClean="0"/>
              <a:t>   Very easy to generate locally with Fabric's </a:t>
            </a:r>
            <a:r>
              <a:rPr lang="en-US" i="1" dirty="0" smtClean="0">
                <a:solidFill>
                  <a:srgbClr val="00B0F0"/>
                </a:solidFill>
              </a:rPr>
              <a:t>cryptogen</a:t>
            </a:r>
            <a:r>
              <a:rPr lang="en-US" i="1" dirty="0" smtClean="0"/>
              <a:t> tool or </a:t>
            </a:r>
            <a:r>
              <a:rPr lang="en-US" i="1" dirty="0" smtClean="0">
                <a:solidFill>
                  <a:srgbClr val="00B0F0"/>
                </a:solidFill>
              </a:rPr>
              <a:t>OpenSSL</a:t>
            </a:r>
            <a:r>
              <a:rPr lang="en-US" i="1" dirty="0" smtClean="0"/>
              <a:t>.</a:t>
            </a:r>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Self-Signed Certificate Vs Signed by Trusted CA</a:t>
            </a:r>
            <a:endParaRPr lang="en-US" dirty="0"/>
          </a:p>
        </p:txBody>
      </p:sp>
      <p:pic>
        <p:nvPicPr>
          <p:cNvPr id="260098" name="Picture 2"/>
          <p:cNvPicPr>
            <a:picLocks noChangeAspect="1" noChangeArrowheads="1"/>
          </p:cNvPicPr>
          <p:nvPr/>
        </p:nvPicPr>
        <p:blipFill>
          <a:blip r:embed="rId3" cstate="print"/>
          <a:srcRect/>
          <a:stretch>
            <a:fillRect/>
          </a:stretch>
        </p:blipFill>
        <p:spPr bwMode="auto">
          <a:xfrm>
            <a:off x="195263" y="1495425"/>
            <a:ext cx="8005762" cy="46470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CSR - Certificate Signing Request</a:t>
            </a:r>
            <a:endParaRPr lang="en-US" dirty="0"/>
          </a:p>
        </p:txBody>
      </p:sp>
      <p:sp>
        <p:nvSpPr>
          <p:cNvPr id="5" name="Rectangle 4"/>
          <p:cNvSpPr/>
          <p:nvPr/>
        </p:nvSpPr>
        <p:spPr>
          <a:xfrm>
            <a:off x="285750" y="1533525"/>
            <a:ext cx="9086850" cy="4185761"/>
          </a:xfrm>
          <a:prstGeom prst="rect">
            <a:avLst/>
          </a:prstGeom>
        </p:spPr>
        <p:txBody>
          <a:bodyPr wrap="square">
            <a:spAutoFit/>
          </a:bodyPr>
          <a:lstStyle/>
          <a:p>
            <a:pPr>
              <a:buNone/>
            </a:pPr>
            <a:r>
              <a:rPr lang="en-US" i="1" dirty="0" smtClean="0"/>
              <a:t>A Certificate Signing Request (CSR) is a request to sign a digital certificate. When you generate a certificate, the certificate signing request is sent to a trusted Certificate Authority (CA), such as VeriSign. The CA reads the CSR and returns a signed certificate to you. After you receive the signed certificate from the CA, you can use the signed certificate. Common attributes of a CSR:</a:t>
            </a:r>
          </a:p>
          <a:p>
            <a:pPr>
              <a:buNone/>
            </a:pPr>
            <a:endParaRPr lang="en-US" i="1" dirty="0" smtClean="0"/>
          </a:p>
          <a:p>
            <a:pPr>
              <a:buFont typeface="Wingdings" pitchFamily="2" charset="2"/>
              <a:buChar char="q"/>
            </a:pPr>
            <a:r>
              <a:rPr lang="en-US" i="1" dirty="0" smtClean="0">
                <a:solidFill>
                  <a:schemeClr val="accent6">
                    <a:lumMod val="75000"/>
                  </a:schemeClr>
                </a:solidFill>
              </a:rPr>
              <a:t>  Common Name (CN)</a:t>
            </a:r>
            <a:r>
              <a:rPr lang="en-US" i="1" dirty="0" smtClean="0"/>
              <a:t> The Fully Qualified Domain Name (</a:t>
            </a:r>
            <a:r>
              <a:rPr lang="en-US" i="1" dirty="0" smtClean="0">
                <a:solidFill>
                  <a:schemeClr val="accent6">
                    <a:lumMod val="75000"/>
                  </a:schemeClr>
                </a:solidFill>
              </a:rPr>
              <a:t>FQDN</a:t>
            </a:r>
            <a:r>
              <a:rPr lang="en-US" i="1" dirty="0" smtClean="0"/>
              <a:t>) of your server. This must match exactly what you type in your web browse.</a:t>
            </a:r>
          </a:p>
          <a:p>
            <a:pPr>
              <a:buFont typeface="Wingdings" pitchFamily="2" charset="2"/>
              <a:buChar char="q"/>
            </a:pPr>
            <a:r>
              <a:rPr lang="en-US" i="1" dirty="0" smtClean="0">
                <a:solidFill>
                  <a:schemeClr val="accent6">
                    <a:lumMod val="75000"/>
                  </a:schemeClr>
                </a:solidFill>
              </a:rPr>
              <a:t>  Organization</a:t>
            </a:r>
            <a:r>
              <a:rPr lang="en-US" i="1" dirty="0" smtClean="0"/>
              <a:t> The legal name of your organization.</a:t>
            </a:r>
          </a:p>
          <a:p>
            <a:pPr>
              <a:buFont typeface="Wingdings" pitchFamily="2" charset="2"/>
              <a:buChar char="q"/>
            </a:pPr>
            <a:r>
              <a:rPr lang="en-US" i="1" dirty="0" smtClean="0">
                <a:solidFill>
                  <a:schemeClr val="accent6">
                    <a:lumMod val="75000"/>
                  </a:schemeClr>
                </a:solidFill>
              </a:rPr>
              <a:t>  City</a:t>
            </a:r>
            <a:r>
              <a:rPr lang="en-US" i="1" dirty="0" smtClean="0"/>
              <a:t>/</a:t>
            </a:r>
            <a:r>
              <a:rPr lang="en-US" i="1" dirty="0" smtClean="0">
                <a:solidFill>
                  <a:schemeClr val="accent6">
                    <a:lumMod val="75000"/>
                  </a:schemeClr>
                </a:solidFill>
              </a:rPr>
              <a:t>State</a:t>
            </a:r>
            <a:r>
              <a:rPr lang="en-US" i="1" dirty="0" smtClean="0"/>
              <a:t>/</a:t>
            </a:r>
            <a:r>
              <a:rPr lang="en-US" i="1" dirty="0" smtClean="0">
                <a:solidFill>
                  <a:schemeClr val="accent6">
                    <a:lumMod val="75000"/>
                  </a:schemeClr>
                </a:solidFill>
              </a:rPr>
              <a:t>Country</a:t>
            </a:r>
          </a:p>
          <a:p>
            <a:pPr>
              <a:buFont typeface="Wingdings" pitchFamily="2" charset="2"/>
              <a:buChar char="q"/>
            </a:pPr>
            <a:r>
              <a:rPr lang="en-US" i="1" dirty="0" smtClean="0">
                <a:solidFill>
                  <a:schemeClr val="accent6">
                    <a:lumMod val="75000"/>
                  </a:schemeClr>
                </a:solidFill>
              </a:rPr>
              <a:t>  Email</a:t>
            </a:r>
            <a:r>
              <a:rPr lang="en-US" i="1" dirty="0" smtClean="0"/>
              <a:t> An email address used to contact your organization.</a:t>
            </a:r>
          </a:p>
          <a:p>
            <a:pPr>
              <a:buFont typeface="Wingdings" pitchFamily="2" charset="2"/>
              <a:buChar char="q"/>
            </a:pPr>
            <a:r>
              <a:rPr lang="en-US" i="1" dirty="0" smtClean="0">
                <a:solidFill>
                  <a:schemeClr val="accent6">
                    <a:lumMod val="75000"/>
                  </a:schemeClr>
                </a:solidFill>
              </a:rPr>
              <a:t>  Public Key</a:t>
            </a:r>
            <a:r>
              <a:rPr lang="en-US" i="1" dirty="0" smtClean="0"/>
              <a:t> The public key that will go into the certificate. The public key is created automatically.</a:t>
            </a:r>
          </a:p>
          <a:p>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a CSR using OpenSSL</a:t>
            </a:r>
            <a:endParaRPr lang="en-US" dirty="0"/>
          </a:p>
        </p:txBody>
      </p:sp>
      <p:sp>
        <p:nvSpPr>
          <p:cNvPr id="5" name="Rectangle 4"/>
          <p:cNvSpPr/>
          <p:nvPr/>
        </p:nvSpPr>
        <p:spPr>
          <a:xfrm>
            <a:off x="285750" y="1533525"/>
            <a:ext cx="9086850" cy="2723823"/>
          </a:xfrm>
          <a:prstGeom prst="rect">
            <a:avLst/>
          </a:prstGeom>
        </p:spPr>
        <p:txBody>
          <a:bodyPr wrap="square">
            <a:spAutoFit/>
          </a:bodyPr>
          <a:lstStyle/>
          <a:p>
            <a:pPr>
              <a:buFont typeface="Wingdings" pitchFamily="2" charset="2"/>
              <a:buChar char="q"/>
            </a:pPr>
            <a:r>
              <a:rPr lang="en-US" i="1" dirty="0" smtClean="0"/>
              <a:t>  Run </a:t>
            </a:r>
            <a:r>
              <a:rPr lang="en-US" i="1" dirty="0" err="1" smtClean="0">
                <a:solidFill>
                  <a:srgbClr val="00B0F0"/>
                </a:solidFill>
              </a:rPr>
              <a:t>openssl</a:t>
            </a:r>
            <a:r>
              <a:rPr lang="en-US" i="1" dirty="0" smtClean="0"/>
              <a:t> command. The command prompt changes to </a:t>
            </a:r>
            <a:r>
              <a:rPr lang="en-US" i="1" dirty="0" smtClean="0">
                <a:solidFill>
                  <a:schemeClr val="accent6">
                    <a:lumMod val="75000"/>
                  </a:schemeClr>
                </a:solidFill>
              </a:rPr>
              <a:t>OpenSSL&gt;</a:t>
            </a:r>
            <a:endParaRPr lang="en-US" i="1" dirty="0" smtClean="0"/>
          </a:p>
          <a:p>
            <a:pPr>
              <a:buFont typeface="Wingdings" pitchFamily="2" charset="2"/>
              <a:buChar char="q"/>
            </a:pPr>
            <a:r>
              <a:rPr lang="en-US" i="1" dirty="0" smtClean="0"/>
              <a:t>  To generate a private key, at the </a:t>
            </a:r>
            <a:r>
              <a:rPr lang="en-US" i="1" dirty="0" smtClean="0">
                <a:solidFill>
                  <a:schemeClr val="accent6">
                    <a:lumMod val="75000"/>
                  </a:schemeClr>
                </a:solidFill>
              </a:rPr>
              <a:t>OpenSSL&gt;</a:t>
            </a:r>
            <a:r>
              <a:rPr lang="en-US" i="1" dirty="0" smtClean="0"/>
              <a:t> </a:t>
            </a:r>
            <a:r>
              <a:rPr lang="en-US" i="1" dirty="0" err="1" smtClean="0">
                <a:solidFill>
                  <a:srgbClr val="00B0F0"/>
                </a:solidFill>
              </a:rPr>
              <a:t>genrsa</a:t>
            </a:r>
            <a:r>
              <a:rPr lang="en-US" i="1" dirty="0" smtClean="0">
                <a:solidFill>
                  <a:srgbClr val="00B0F0"/>
                </a:solidFill>
              </a:rPr>
              <a:t> -out </a:t>
            </a:r>
            <a:r>
              <a:rPr lang="en-US" i="1" dirty="0" err="1" smtClean="0">
                <a:solidFill>
                  <a:srgbClr val="00B0F0"/>
                </a:solidFill>
              </a:rPr>
              <a:t>mykey.key</a:t>
            </a:r>
            <a:r>
              <a:rPr lang="en-US" i="1" dirty="0" smtClean="0">
                <a:solidFill>
                  <a:srgbClr val="00B0F0"/>
                </a:solidFill>
              </a:rPr>
              <a:t> 1024</a:t>
            </a:r>
            <a:endParaRPr lang="en-US" i="1" dirty="0" smtClean="0"/>
          </a:p>
          <a:p>
            <a:pPr>
              <a:buFont typeface="Wingdings" pitchFamily="2" charset="2"/>
              <a:buChar char="q"/>
            </a:pPr>
            <a:r>
              <a:rPr lang="en-US" i="1" dirty="0" smtClean="0"/>
              <a:t>  To generate a CSR with the private key, at the </a:t>
            </a:r>
            <a:r>
              <a:rPr lang="en-US" i="1" dirty="0" smtClean="0">
                <a:solidFill>
                  <a:schemeClr val="accent6">
                    <a:lumMod val="75000"/>
                  </a:schemeClr>
                </a:solidFill>
              </a:rPr>
              <a:t>OpenSSL&gt;</a:t>
            </a:r>
            <a:r>
              <a:rPr lang="en-US" i="1" dirty="0" smtClean="0"/>
              <a:t> </a:t>
            </a:r>
            <a:r>
              <a:rPr lang="en-US" i="1" dirty="0" err="1" smtClean="0">
                <a:solidFill>
                  <a:srgbClr val="00B0F0"/>
                </a:solidFill>
              </a:rPr>
              <a:t>req</a:t>
            </a:r>
            <a:r>
              <a:rPr lang="en-US" i="1" dirty="0" smtClean="0">
                <a:solidFill>
                  <a:srgbClr val="00B0F0"/>
                </a:solidFill>
              </a:rPr>
              <a:t> -new -key </a:t>
            </a:r>
            <a:r>
              <a:rPr lang="en-US" i="1" dirty="0" err="1" smtClean="0">
                <a:solidFill>
                  <a:srgbClr val="00B0F0"/>
                </a:solidFill>
              </a:rPr>
              <a:t>mykey.key</a:t>
            </a:r>
            <a:r>
              <a:rPr lang="en-US" i="1" dirty="0" smtClean="0">
                <a:solidFill>
                  <a:srgbClr val="00B0F0"/>
                </a:solidFill>
              </a:rPr>
              <a:t> -text -out mycsr.csr</a:t>
            </a:r>
            <a:endParaRPr lang="en-US" i="1" dirty="0" smtClean="0"/>
          </a:p>
          <a:p>
            <a:pPr>
              <a:buFont typeface="Wingdings" pitchFamily="2" charset="2"/>
              <a:buChar char="q"/>
            </a:pPr>
            <a:r>
              <a:rPr lang="en-US" i="1" dirty="0" smtClean="0"/>
              <a:t>  Add information about your organization to create a Distinguished Name (DN) for the CSR.</a:t>
            </a:r>
          </a:p>
          <a:p>
            <a:pPr>
              <a:buFont typeface="Wingdings" pitchFamily="2" charset="2"/>
              <a:buChar char="q"/>
            </a:pPr>
            <a:r>
              <a:rPr lang="en-US" i="1" dirty="0" smtClean="0"/>
              <a:t>  </a:t>
            </a:r>
            <a:r>
              <a:rPr lang="en-US" i="1" dirty="0" smtClean="0">
                <a:solidFill>
                  <a:schemeClr val="accent6">
                    <a:lumMod val="75000"/>
                  </a:schemeClr>
                </a:solidFill>
              </a:rPr>
              <a:t>OpenSSL&gt; </a:t>
            </a:r>
            <a:r>
              <a:rPr lang="en-US" i="1" dirty="0" err="1" smtClean="0">
                <a:solidFill>
                  <a:srgbClr val="00B0F0"/>
                </a:solidFill>
              </a:rPr>
              <a:t>req</a:t>
            </a:r>
            <a:r>
              <a:rPr lang="en-US" i="1" dirty="0" smtClean="0">
                <a:solidFill>
                  <a:srgbClr val="00B0F0"/>
                </a:solidFill>
              </a:rPr>
              <a:t> -in mycsr.csr -</a:t>
            </a:r>
            <a:r>
              <a:rPr lang="en-US" i="1" dirty="0" err="1" smtClean="0">
                <a:solidFill>
                  <a:srgbClr val="00B0F0"/>
                </a:solidFill>
              </a:rPr>
              <a:t>noout</a:t>
            </a:r>
            <a:r>
              <a:rPr lang="en-US" i="1" dirty="0" smtClean="0">
                <a:solidFill>
                  <a:srgbClr val="00B0F0"/>
                </a:solidFill>
              </a:rPr>
              <a:t> -text</a:t>
            </a:r>
          </a:p>
          <a:p>
            <a:pPr>
              <a:buFont typeface="Wingdings" pitchFamily="2" charset="2"/>
              <a:buChar char="q"/>
            </a:pPr>
            <a:r>
              <a:rPr lang="en-US" i="1" dirty="0" smtClean="0">
                <a:solidFill>
                  <a:srgbClr val="00B0F0"/>
                </a:solidFill>
              </a:rPr>
              <a:t>  </a:t>
            </a:r>
            <a:r>
              <a:rPr lang="en-US" i="1" dirty="0" smtClean="0">
                <a:solidFill>
                  <a:schemeClr val="accent6">
                    <a:lumMod val="75000"/>
                  </a:schemeClr>
                </a:solidFill>
              </a:rPr>
              <a:t>OpenSSL&gt; </a:t>
            </a:r>
            <a:r>
              <a:rPr lang="en-US" i="1" dirty="0" smtClean="0">
                <a:solidFill>
                  <a:srgbClr val="00B0F0"/>
                </a:solidFill>
              </a:rPr>
              <a:t>exit</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905999" cy="1002135"/>
          </a:xfrm>
        </p:spPr>
        <p:txBody>
          <a:bodyPr/>
          <a:lstStyle/>
          <a:p>
            <a:r>
              <a:rPr lang="en-US" dirty="0" smtClean="0">
                <a:latin typeface="+mj-lt"/>
              </a:rPr>
              <a:t>Projects Under Hyperledger Umbrella</a:t>
            </a:r>
            <a:endParaRPr lang="en-US" dirty="0">
              <a:latin typeface="+mj-lt"/>
            </a:endParaRPr>
          </a:p>
        </p:txBody>
      </p:sp>
      <p:pic>
        <p:nvPicPr>
          <p:cNvPr id="239618" name="Picture 2"/>
          <p:cNvPicPr>
            <a:picLocks noChangeAspect="1" noChangeArrowheads="1"/>
          </p:cNvPicPr>
          <p:nvPr/>
        </p:nvPicPr>
        <p:blipFill>
          <a:blip r:embed="rId2" cstate="print"/>
          <a:srcRect/>
          <a:stretch>
            <a:fillRect/>
          </a:stretch>
        </p:blipFill>
        <p:spPr bwMode="auto">
          <a:xfrm>
            <a:off x="676275" y="1330504"/>
            <a:ext cx="8248649" cy="4903609"/>
          </a:xfrm>
          <a:prstGeom prst="rect">
            <a:avLst/>
          </a:prstGeom>
          <a:noFill/>
          <a:ln w="9525">
            <a:noFill/>
            <a:miter lim="800000"/>
            <a:headEnd/>
            <a:tailEnd/>
          </a:ln>
        </p:spPr>
      </p:pic>
    </p:spTree>
    <p:extLst>
      <p:ext uri="{BB962C8B-B14F-4D97-AF65-F5344CB8AC3E}">
        <p14:creationId xmlns:p14="http://schemas.microsoft.com/office/powerpoint/2010/main" val="163704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err="1" smtClean="0"/>
              <a:t>Docker</a:t>
            </a:r>
            <a:endParaRPr lang="en-US" sz="40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Architecture</a:t>
            </a:r>
            <a:endParaRPr lang="en-US" dirty="0"/>
          </a:p>
        </p:txBody>
      </p:sp>
      <p:pic>
        <p:nvPicPr>
          <p:cNvPr id="4" name="Picture 2" descr="Inline image 1"/>
          <p:cNvPicPr>
            <a:picLocks noChangeAspect="1" noChangeArrowheads="1"/>
          </p:cNvPicPr>
          <p:nvPr/>
        </p:nvPicPr>
        <p:blipFill>
          <a:blip r:embed="rId3" cstate="print"/>
          <a:srcRect/>
          <a:stretch>
            <a:fillRect/>
          </a:stretch>
        </p:blipFill>
        <p:spPr bwMode="auto">
          <a:xfrm>
            <a:off x="804792" y="1390650"/>
            <a:ext cx="6167507"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Components</a:t>
            </a:r>
            <a:endParaRPr lang="en-US" dirty="0"/>
          </a:p>
        </p:txBody>
      </p:sp>
      <p:pic>
        <p:nvPicPr>
          <p:cNvPr id="3" name="Picture 2" descr="Inline image 2"/>
          <p:cNvPicPr>
            <a:picLocks noChangeAspect="1" noChangeArrowheads="1"/>
          </p:cNvPicPr>
          <p:nvPr/>
        </p:nvPicPr>
        <p:blipFill>
          <a:blip r:embed="rId3" cstate="print"/>
          <a:srcRect/>
          <a:stretch>
            <a:fillRect/>
          </a:stretch>
        </p:blipFill>
        <p:spPr bwMode="auto">
          <a:xfrm>
            <a:off x="533400" y="1371600"/>
            <a:ext cx="6505575" cy="47061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Basic Functions</a:t>
            </a:r>
            <a:endParaRPr lang="en-US" dirty="0"/>
          </a:p>
        </p:txBody>
      </p:sp>
      <p:pic>
        <p:nvPicPr>
          <p:cNvPr id="264194" name="Picture 2"/>
          <p:cNvPicPr>
            <a:picLocks noChangeAspect="1" noChangeArrowheads="1"/>
          </p:cNvPicPr>
          <p:nvPr/>
        </p:nvPicPr>
        <p:blipFill>
          <a:blip r:embed="rId3" cstate="print"/>
          <a:srcRect/>
          <a:stretch>
            <a:fillRect/>
          </a:stretch>
        </p:blipFill>
        <p:spPr bwMode="auto">
          <a:xfrm>
            <a:off x="228600" y="1466850"/>
            <a:ext cx="944880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Software Development Kit (SDK)</a:t>
            </a:r>
            <a:endParaRPr lang="en-US" sz="40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Rectangle 4"/>
          <p:cNvSpPr/>
          <p:nvPr/>
        </p:nvSpPr>
        <p:spPr>
          <a:xfrm>
            <a:off x="285750" y="1533525"/>
            <a:ext cx="9086850" cy="4185761"/>
          </a:xfrm>
          <a:prstGeom prst="rect">
            <a:avLst/>
          </a:prstGeom>
        </p:spPr>
        <p:txBody>
          <a:bodyPr wrap="square">
            <a:spAutoFit/>
          </a:bodyPr>
          <a:lstStyle/>
          <a:p>
            <a:r>
              <a:rPr lang="en-US" i="1" dirty="0" smtClean="0"/>
              <a:t>The </a:t>
            </a:r>
            <a:r>
              <a:rPr lang="en-US" i="1" dirty="0" err="1" smtClean="0"/>
              <a:t>Hyperledger</a:t>
            </a:r>
            <a:r>
              <a:rPr lang="en-US" i="1" dirty="0" smtClean="0"/>
              <a:t> Fabric client SDK provides a structured environment of libraries for developers to write and test </a:t>
            </a:r>
            <a:r>
              <a:rPr lang="en-US" i="1" dirty="0" err="1" smtClean="0"/>
              <a:t>chaincode</a:t>
            </a:r>
            <a:r>
              <a:rPr lang="en-US" i="1" dirty="0" smtClean="0"/>
              <a:t> applications. The SDK is fully configurable and extensible through a standard interface. Components, including cryptographic algorithms for signatures, logging frameworks and state stores, are easily swapped in and out of the SDK. The SDK provides APIs for transaction processing, membership services, node traversal and event handling. </a:t>
            </a:r>
          </a:p>
          <a:p>
            <a:endParaRPr lang="en-US" i="1" dirty="0" smtClean="0"/>
          </a:p>
          <a:p>
            <a:r>
              <a:rPr lang="en-US" i="1" dirty="0" smtClean="0"/>
              <a:t>Supported SDK (Node.js, Java, Python, Go)</a:t>
            </a:r>
          </a:p>
          <a:p>
            <a:endParaRPr lang="en-US" i="1" dirty="0" smtClean="0"/>
          </a:p>
          <a:p>
            <a:pPr>
              <a:buFont typeface="Wingdings" pitchFamily="2" charset="2"/>
              <a:buChar char="q"/>
            </a:pPr>
            <a:r>
              <a:rPr lang="en-US" i="1" dirty="0" smtClean="0"/>
              <a:t> </a:t>
            </a:r>
            <a:r>
              <a:rPr lang="en-US" i="1" dirty="0" smtClean="0">
                <a:solidFill>
                  <a:srgbClr val="00B0F0"/>
                </a:solidFill>
              </a:rPr>
              <a:t>Node.js</a:t>
            </a:r>
            <a:r>
              <a:rPr lang="en-US" i="1" dirty="0" smtClean="0"/>
              <a:t> - </a:t>
            </a:r>
            <a:r>
              <a:rPr lang="en-US" i="1" dirty="0" smtClean="0">
                <a:hlinkClick r:id="rId3"/>
              </a:rPr>
              <a:t>https://github.com/hyperledger/fabric-sdk-node</a:t>
            </a:r>
            <a:endParaRPr lang="en-US" i="1" dirty="0" smtClean="0"/>
          </a:p>
          <a:p>
            <a:pPr>
              <a:buFont typeface="Wingdings" pitchFamily="2" charset="2"/>
              <a:buChar char="q"/>
            </a:pPr>
            <a:r>
              <a:rPr lang="en-US" i="1" dirty="0" smtClean="0"/>
              <a:t> </a:t>
            </a:r>
            <a:r>
              <a:rPr lang="en-US" i="1" dirty="0" smtClean="0">
                <a:solidFill>
                  <a:srgbClr val="00B0F0"/>
                </a:solidFill>
              </a:rPr>
              <a:t>Java</a:t>
            </a:r>
            <a:r>
              <a:rPr lang="en-US" i="1" dirty="0" smtClean="0"/>
              <a:t> - </a:t>
            </a:r>
            <a:r>
              <a:rPr lang="en-US" i="1" dirty="0" smtClean="0">
                <a:hlinkClick r:id="rId4"/>
              </a:rPr>
              <a:t>https://github.com/hyperledger/fabric-sdk-java</a:t>
            </a:r>
            <a:endParaRPr lang="en-US" i="1" dirty="0" smtClean="0"/>
          </a:p>
          <a:p>
            <a:pPr>
              <a:buFont typeface="Wingdings" pitchFamily="2" charset="2"/>
              <a:buChar char="q"/>
            </a:pPr>
            <a:r>
              <a:rPr lang="en-US" i="1" dirty="0" smtClean="0"/>
              <a:t> </a:t>
            </a:r>
            <a:r>
              <a:rPr lang="en-US" i="1" dirty="0" smtClean="0">
                <a:solidFill>
                  <a:srgbClr val="00B0F0"/>
                </a:solidFill>
              </a:rPr>
              <a:t>Python</a:t>
            </a:r>
            <a:r>
              <a:rPr lang="en-US" i="1" dirty="0" smtClean="0"/>
              <a:t> - </a:t>
            </a:r>
            <a:r>
              <a:rPr lang="en-US" i="1" dirty="0" smtClean="0">
                <a:hlinkClick r:id="rId5"/>
              </a:rPr>
              <a:t>https://github.com/hyperledger/fabric-sdk-py</a:t>
            </a:r>
            <a:endParaRPr lang="en-US" i="1" dirty="0" smtClean="0"/>
          </a:p>
          <a:p>
            <a:pPr>
              <a:buFont typeface="Wingdings" pitchFamily="2" charset="2"/>
              <a:buChar char="q"/>
            </a:pPr>
            <a:r>
              <a:rPr lang="en-US" i="1" dirty="0" smtClean="0"/>
              <a:t> </a:t>
            </a:r>
            <a:r>
              <a:rPr lang="en-US" i="1" dirty="0" smtClean="0">
                <a:solidFill>
                  <a:srgbClr val="00B0F0"/>
                </a:solidFill>
              </a:rPr>
              <a:t>Go</a:t>
            </a:r>
            <a:r>
              <a:rPr lang="en-US" i="1" dirty="0" smtClean="0"/>
              <a:t> - </a:t>
            </a:r>
            <a:r>
              <a:rPr lang="en-US" i="1" dirty="0" smtClean="0">
                <a:hlinkClick r:id="rId6"/>
              </a:rPr>
              <a:t>https://github.com/hyperledger/fabric-sdk-go</a:t>
            </a:r>
            <a:endParaRPr lang="en-US" i="1" dirty="0" smtClean="0"/>
          </a:p>
          <a:p>
            <a:pPr>
              <a:buFont typeface="Wingdings" pitchFamily="2" charset="2"/>
              <a:buChar char="q"/>
            </a:pPr>
            <a:endParaRPr lang="en-US" i="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Features of the SDK</a:t>
            </a:r>
          </a:p>
        </p:txBody>
      </p:sp>
      <p:sp>
        <p:nvSpPr>
          <p:cNvPr id="5" name="Rectangle 4"/>
          <p:cNvSpPr/>
          <p:nvPr/>
        </p:nvSpPr>
        <p:spPr>
          <a:xfrm>
            <a:off x="285750" y="1533525"/>
            <a:ext cx="9086850" cy="3893374"/>
          </a:xfrm>
          <a:prstGeom prst="rect">
            <a:avLst/>
          </a:prstGeom>
        </p:spPr>
        <p:txBody>
          <a:bodyPr wrap="square">
            <a:spAutoFit/>
          </a:bodyPr>
          <a:lstStyle/>
          <a:p>
            <a:pPr>
              <a:buFont typeface="Wingdings" pitchFamily="2" charset="2"/>
              <a:buChar char="q"/>
            </a:pPr>
            <a:r>
              <a:rPr lang="en-US" dirty="0" smtClean="0"/>
              <a:t> create a new channel</a:t>
            </a:r>
          </a:p>
          <a:p>
            <a:pPr>
              <a:buFont typeface="Wingdings" pitchFamily="2" charset="2"/>
              <a:buChar char="q"/>
            </a:pPr>
            <a:r>
              <a:rPr lang="en-US" dirty="0" smtClean="0"/>
              <a:t> send channel information to a peer to join</a:t>
            </a:r>
          </a:p>
          <a:p>
            <a:pPr>
              <a:buFont typeface="Wingdings" pitchFamily="2" charset="2"/>
              <a:buChar char="q"/>
            </a:pPr>
            <a:r>
              <a:rPr lang="en-US" dirty="0" smtClean="0"/>
              <a:t> install </a:t>
            </a:r>
            <a:r>
              <a:rPr lang="en-US" dirty="0" err="1" smtClean="0"/>
              <a:t>chaincode</a:t>
            </a:r>
            <a:r>
              <a:rPr lang="en-US" dirty="0" smtClean="0"/>
              <a:t> on a peer</a:t>
            </a:r>
          </a:p>
          <a:p>
            <a:pPr>
              <a:buFont typeface="Wingdings" pitchFamily="2" charset="2"/>
              <a:buChar char="q"/>
            </a:pPr>
            <a:r>
              <a:rPr lang="en-US" dirty="0" smtClean="0"/>
              <a:t> instantiate </a:t>
            </a:r>
            <a:r>
              <a:rPr lang="en-US" dirty="0" err="1" smtClean="0"/>
              <a:t>chaincode</a:t>
            </a:r>
            <a:r>
              <a:rPr lang="en-US" dirty="0" smtClean="0"/>
              <a:t> in a channel</a:t>
            </a:r>
          </a:p>
          <a:p>
            <a:pPr>
              <a:buFont typeface="Wingdings" pitchFamily="2" charset="2"/>
              <a:buChar char="q"/>
            </a:pPr>
            <a:r>
              <a:rPr lang="en-US" dirty="0" smtClean="0"/>
              <a:t> submitting a transaction</a:t>
            </a:r>
          </a:p>
          <a:p>
            <a:pPr>
              <a:buFont typeface="Wingdings" pitchFamily="2" charset="2"/>
              <a:buChar char="q"/>
            </a:pPr>
            <a:r>
              <a:rPr lang="en-US" dirty="0" smtClean="0"/>
              <a:t> query a </a:t>
            </a:r>
            <a:r>
              <a:rPr lang="en-US" dirty="0" err="1" smtClean="0"/>
              <a:t>chaincode</a:t>
            </a:r>
            <a:r>
              <a:rPr lang="en-US" dirty="0" smtClean="0"/>
              <a:t> for the latest application state</a:t>
            </a:r>
          </a:p>
          <a:p>
            <a:pPr>
              <a:buFont typeface="Wingdings" pitchFamily="2" charset="2"/>
              <a:buChar char="q"/>
            </a:pPr>
            <a:r>
              <a:rPr lang="en-US" dirty="0" smtClean="0"/>
              <a:t> various other query capabilities</a:t>
            </a:r>
          </a:p>
          <a:p>
            <a:pPr>
              <a:buFont typeface="Wingdings" pitchFamily="2" charset="2"/>
              <a:buChar char="q"/>
            </a:pPr>
            <a:r>
              <a:rPr lang="en-US" dirty="0" smtClean="0"/>
              <a:t> monitoring events</a:t>
            </a:r>
          </a:p>
          <a:p>
            <a:pPr>
              <a:buFont typeface="Wingdings" pitchFamily="2" charset="2"/>
              <a:buChar char="q"/>
            </a:pPr>
            <a:r>
              <a:rPr lang="en-US" dirty="0" smtClean="0"/>
              <a:t> supports both TLS (</a:t>
            </a:r>
            <a:r>
              <a:rPr lang="en-US" dirty="0" err="1" smtClean="0"/>
              <a:t>grpcs</a:t>
            </a:r>
            <a:r>
              <a:rPr lang="en-US" dirty="0" smtClean="0"/>
              <a:t>://) or non-TLS (</a:t>
            </a:r>
            <a:r>
              <a:rPr lang="en-US" dirty="0" err="1" smtClean="0"/>
              <a:t>grpc</a:t>
            </a:r>
            <a:r>
              <a:rPr lang="en-US" dirty="0" smtClean="0"/>
              <a:t>://) connections to peers and orderers</a:t>
            </a:r>
          </a:p>
          <a:p>
            <a:pPr>
              <a:buFont typeface="Wingdings" pitchFamily="2" charset="2"/>
              <a:buChar char="q"/>
            </a:pPr>
            <a:r>
              <a:rPr lang="en-US" dirty="0" smtClean="0"/>
              <a:t> register a new user</a:t>
            </a:r>
          </a:p>
          <a:p>
            <a:pPr>
              <a:buFont typeface="Wingdings" pitchFamily="2" charset="2"/>
              <a:buChar char="q"/>
            </a:pPr>
            <a:r>
              <a:rPr lang="en-US" dirty="0" smtClean="0"/>
              <a:t> enroll a user to obtain the enrollment certificate signed by the Fabric CA</a:t>
            </a:r>
          </a:p>
          <a:p>
            <a:pPr>
              <a:buFont typeface="Wingdings" pitchFamily="2" charset="2"/>
              <a:buChar char="q"/>
            </a:pPr>
            <a:r>
              <a:rPr lang="en-US" dirty="0" smtClean="0"/>
              <a:t> revoke an existing user by enrollment ID</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SDK Deployment Flow</a:t>
            </a:r>
            <a:endParaRPr lang="en-US" dirty="0"/>
          </a:p>
        </p:txBody>
      </p:sp>
      <p:pic>
        <p:nvPicPr>
          <p:cNvPr id="551938" name="Picture 2"/>
          <p:cNvPicPr>
            <a:picLocks noChangeAspect="1" noChangeArrowheads="1"/>
          </p:cNvPicPr>
          <p:nvPr/>
        </p:nvPicPr>
        <p:blipFill>
          <a:blip r:embed="rId3" cstate="print"/>
          <a:srcRect/>
          <a:stretch>
            <a:fillRect/>
          </a:stretch>
        </p:blipFill>
        <p:spPr bwMode="auto">
          <a:xfrm>
            <a:off x="704850" y="1238249"/>
            <a:ext cx="7400925" cy="50224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SDK Transaction Flow</a:t>
            </a:r>
            <a:endParaRPr lang="en-US" dirty="0"/>
          </a:p>
        </p:txBody>
      </p:sp>
      <p:pic>
        <p:nvPicPr>
          <p:cNvPr id="552964" name="Picture 4"/>
          <p:cNvPicPr>
            <a:picLocks noChangeAspect="1" noChangeArrowheads="1"/>
          </p:cNvPicPr>
          <p:nvPr/>
        </p:nvPicPr>
        <p:blipFill>
          <a:blip r:embed="rId3" cstate="print"/>
          <a:srcRect/>
          <a:stretch>
            <a:fillRect/>
          </a:stretch>
        </p:blipFill>
        <p:spPr bwMode="auto">
          <a:xfrm>
            <a:off x="1057275" y="1162122"/>
            <a:ext cx="6715125" cy="51434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Understanding of Node.js</a:t>
            </a:r>
            <a:endParaRPr lang="en-US" dirty="0"/>
          </a:p>
        </p:txBody>
      </p:sp>
      <p:sp>
        <p:nvSpPr>
          <p:cNvPr id="5" name="Rectangle 4"/>
          <p:cNvSpPr/>
          <p:nvPr/>
        </p:nvSpPr>
        <p:spPr>
          <a:xfrm>
            <a:off x="304800" y="1714501"/>
            <a:ext cx="9086850" cy="3170099"/>
          </a:xfrm>
          <a:prstGeom prst="rect">
            <a:avLst/>
          </a:prstGeom>
        </p:spPr>
        <p:txBody>
          <a:bodyPr wrap="square">
            <a:spAutoFit/>
          </a:bodyPr>
          <a:lstStyle/>
          <a:p>
            <a:pPr fontAlgn="base"/>
            <a:r>
              <a:rPr lang="en-US" sz="1800" i="1" dirty="0" smtClean="0"/>
              <a:t>Node.js is an open source command line tool built for the server side JavaScript code. The JavaScript is executed by the </a:t>
            </a:r>
            <a:r>
              <a:rPr lang="en-US" sz="1800" i="1" dirty="0" smtClean="0">
                <a:solidFill>
                  <a:srgbClr val="00B0F0"/>
                </a:solidFill>
              </a:rPr>
              <a:t>V8 JavaScript Engine </a:t>
            </a:r>
            <a:r>
              <a:rPr lang="en-US" sz="1800" i="1" dirty="0" smtClean="0"/>
              <a:t>(developed by Google built for Google Chrome browser, Written in C++, V8 compiles JavaScript source code to native machine code instead of interpreting it in real time). Node.js uses </a:t>
            </a:r>
            <a:r>
              <a:rPr lang="en-US" sz="1800" i="1" dirty="0" smtClean="0">
                <a:solidFill>
                  <a:srgbClr val="00B0F0"/>
                </a:solidFill>
              </a:rPr>
              <a:t>asynchronous</a:t>
            </a:r>
            <a:r>
              <a:rPr lang="en-US" sz="1800" i="1" dirty="0" smtClean="0"/>
              <a:t> programming! (Non-blocking call through attach </a:t>
            </a:r>
            <a:r>
              <a:rPr lang="en-US" sz="1800" i="1" dirty="0" smtClean="0">
                <a:solidFill>
                  <a:srgbClr val="00B0F0"/>
                </a:solidFill>
              </a:rPr>
              <a:t>event based</a:t>
            </a:r>
            <a:r>
              <a:rPr lang="en-US" sz="1800" i="1" dirty="0" smtClean="0"/>
              <a:t> callback functions) with </a:t>
            </a:r>
            <a:r>
              <a:rPr lang="en-US" sz="1800" i="1" dirty="0" smtClean="0">
                <a:solidFill>
                  <a:srgbClr val="00B0F0"/>
                </a:solidFill>
              </a:rPr>
              <a:t>single-threaded</a:t>
            </a:r>
            <a:r>
              <a:rPr lang="en-US" sz="1800" i="1" dirty="0" smtClean="0"/>
              <a:t> to serve client requests. So, No multithreading / locking bugs.</a:t>
            </a:r>
            <a:r>
              <a:rPr lang="en-US" sz="1800" i="1" dirty="0" smtClean="0">
                <a:solidFill>
                  <a:srgbClr val="00B0F0"/>
                </a:solidFill>
              </a:rPr>
              <a:t> </a:t>
            </a:r>
            <a:r>
              <a:rPr lang="en-US" sz="1800" i="1" dirty="0" smtClean="0"/>
              <a:t>Another reason is JavaScript. You can use node to share code between the browser and your backend. And the last reason is </a:t>
            </a:r>
            <a:r>
              <a:rPr lang="en-US" sz="1800" i="1" dirty="0" smtClean="0">
                <a:solidFill>
                  <a:srgbClr val="00B0F0"/>
                </a:solidFill>
              </a:rPr>
              <a:t>raw speed</a:t>
            </a:r>
            <a:r>
              <a:rPr lang="en-US" sz="1800" i="1" dirty="0" smtClean="0"/>
              <a:t> by V8 engine.</a:t>
            </a:r>
            <a:endParaRPr lang="en-US" sz="1800" i="1" dirty="0" smtClean="0">
              <a:solidFill>
                <a:srgbClr val="00B0F0"/>
              </a:solidFill>
            </a:endParaRPr>
          </a:p>
          <a:p>
            <a:pPr fontAlgn="base"/>
            <a:endParaRPr lang="en-US" sz="1800" dirty="0" smtClean="0"/>
          </a:p>
          <a:p>
            <a:endParaRPr lang="en-US" dirty="0" smtClean="0"/>
          </a:p>
          <a:p>
            <a:endParaRPr lang="en-US" i="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What is Hyperledger Fabric (HLF)?</a:t>
            </a:r>
            <a:endParaRPr lang="en-US" dirty="0">
              <a:latin typeface="+mj-lt"/>
            </a:endParaRPr>
          </a:p>
        </p:txBody>
      </p:sp>
      <p:sp>
        <p:nvSpPr>
          <p:cNvPr id="4" name="Content Placeholder 4"/>
          <p:cNvSpPr txBox="1">
            <a:spLocks/>
          </p:cNvSpPr>
          <p:nvPr/>
        </p:nvSpPr>
        <p:spPr>
          <a:xfrm>
            <a:off x="709448" y="976625"/>
            <a:ext cx="8324193" cy="2519050"/>
          </a:xfrm>
          <a:prstGeom prst="rect">
            <a:avLst/>
          </a:prstGeom>
        </p:spPr>
        <p:txBody>
          <a:bodyPr vert="horz" lIns="108000" tIns="72000" rIns="72000" bIns="72000" rtlCol="0">
            <a:noAutofit/>
          </a:bodyPr>
          <a:lstStyle/>
          <a:p>
            <a:pPr marL="228600" marR="0" lvl="1" indent="0" algn="l" defTabSz="914342" rtl="0" eaLnBrk="1" fontAlgn="auto" latinLnBrk="0" hangingPunct="1">
              <a:lnSpc>
                <a:spcPct val="90000"/>
              </a:lnSpc>
              <a:spcBef>
                <a:spcPts val="0"/>
              </a:spcBef>
              <a:spcAft>
                <a:spcPts val="600"/>
              </a:spcAft>
              <a:buClr>
                <a:schemeClr val="accent3"/>
              </a:buClr>
              <a:buSzTx/>
              <a:buFont typeface="Wingdings" pitchFamily="2" charset="2"/>
              <a:buNone/>
              <a:tabLst/>
              <a:defRPr/>
            </a:pPr>
            <a:endParaRPr kumimoji="0" lang="en-US" sz="1400" b="0" i="0" u="none" strike="noStrike" kern="1200" cap="none" spc="0" normalizeH="0" baseline="0" noProof="0" dirty="0" smtClean="0">
              <a:ln>
                <a:noFill/>
              </a:ln>
              <a:solidFill>
                <a:schemeClr val="tx2">
                  <a:lumMod val="50000"/>
                </a:schemeClr>
              </a:solidFill>
              <a:effectLst/>
              <a:uLnTx/>
              <a:uFillTx/>
              <a:latin typeface="+mj-lt"/>
              <a:ea typeface="+mn-ea"/>
              <a:cs typeface="Calibri" pitchFamily="34" charset="0"/>
            </a:endParaRPr>
          </a:p>
          <a:p>
            <a:pPr marL="365760" lvl="0" indent="-365760" defTabSz="914342">
              <a:lnSpc>
                <a:spcPct val="90000"/>
              </a:lnSpc>
              <a:spcAft>
                <a:spcPts val="1800"/>
              </a:spcAft>
              <a:buClr>
                <a:schemeClr val="accent5"/>
              </a:buClr>
              <a:buFont typeface="Wingdings" pitchFamily="2" charset="2"/>
              <a:buChar char="q"/>
            </a:pPr>
            <a:r>
              <a:rPr lang="en-US" sz="1400" dirty="0" smtClean="0"/>
              <a:t>IBM’s implementation of Blockchain technology</a:t>
            </a:r>
          </a:p>
          <a:p>
            <a:pPr marL="365760" lvl="0" indent="-365760" defTabSz="914342">
              <a:lnSpc>
                <a:spcPct val="90000"/>
              </a:lnSpc>
              <a:spcAft>
                <a:spcPts val="1800"/>
              </a:spcAft>
              <a:buClr>
                <a:schemeClr val="accent5"/>
              </a:buClr>
              <a:buFont typeface="Wingdings" pitchFamily="2" charset="2"/>
              <a:buChar char="q"/>
            </a:pPr>
            <a:r>
              <a:rPr lang="en-US" sz="1400" dirty="0" smtClean="0"/>
              <a:t>It include nodes, APIs, membership services, and more</a:t>
            </a:r>
          </a:p>
          <a:p>
            <a:pPr marL="365760" lvl="0" indent="-365760" defTabSz="914342">
              <a:lnSpc>
                <a:spcPct val="90000"/>
              </a:lnSpc>
              <a:spcAft>
                <a:spcPts val="1800"/>
              </a:spcAft>
              <a:buClr>
                <a:schemeClr val="accent5"/>
              </a:buClr>
              <a:buFont typeface="Wingdings" pitchFamily="2" charset="2"/>
              <a:buChar char="q"/>
            </a:pPr>
            <a:r>
              <a:rPr lang="en-US" sz="1400" dirty="0" smtClean="0"/>
              <a:t>Provides a permissioned network, with known identities</a:t>
            </a:r>
          </a:p>
          <a:p>
            <a:pPr marL="365760" lvl="0" indent="-365760" defTabSz="914342">
              <a:lnSpc>
                <a:spcPct val="90000"/>
              </a:lnSpc>
              <a:spcAft>
                <a:spcPts val="1800"/>
              </a:spcAft>
              <a:buClr>
                <a:schemeClr val="accent5"/>
              </a:buClr>
              <a:buFont typeface="Wingdings" pitchFamily="2" charset="2"/>
              <a:buChar char="q"/>
            </a:pPr>
            <a:r>
              <a:rPr lang="en-US" sz="1400" dirty="0" smtClean="0"/>
              <a:t>No cryptocurrencies</a:t>
            </a:r>
          </a:p>
          <a:p>
            <a:pPr marL="365760" lvl="0" indent="-365760" defTabSz="914342">
              <a:lnSpc>
                <a:spcPct val="90000"/>
              </a:lnSpc>
              <a:spcAft>
                <a:spcPts val="1800"/>
              </a:spcAft>
              <a:buClr>
                <a:schemeClr val="accent5"/>
              </a:buClr>
              <a:buFont typeface="Wingdings" pitchFamily="2" charset="2"/>
              <a:buChar char="q"/>
            </a:pPr>
            <a:r>
              <a:rPr lang="en-US" sz="1400" dirty="0" smtClean="0"/>
              <a:t>Provides a foundation for developing Blockchain solutions with a modular architecture, pluggable implementations, and container technology</a:t>
            </a:r>
            <a:endParaRPr lang="en-US" sz="1400" dirty="0" smtClean="0">
              <a:solidFill>
                <a:schemeClr val="tx2">
                  <a:lumMod val="50000"/>
                </a:schemeClr>
              </a:solidFill>
            </a:endParaRPr>
          </a:p>
          <a:p>
            <a:pPr marL="166189" lvl="0" indent="-166189" defTabSz="914342">
              <a:lnSpc>
                <a:spcPct val="90000"/>
              </a:lnSpc>
              <a:spcAft>
                <a:spcPts val="1800"/>
              </a:spcAft>
              <a:buClr>
                <a:schemeClr val="accent5"/>
              </a:buClr>
              <a:buFontTx/>
              <a:buChar char="-"/>
            </a:pPr>
            <a:endParaRPr lang="en-US" sz="1400" dirty="0" smtClean="0"/>
          </a:p>
          <a:p>
            <a:pPr marL="645067" lvl="1" indent="-166189" defTabSz="914342">
              <a:buClr>
                <a:schemeClr val="accent5"/>
              </a:buClr>
              <a:buFont typeface="Courier New" pitchFamily="49" charset="0"/>
              <a:buChar char="o"/>
            </a:pPr>
            <a:endParaRPr lang="en-US" sz="1400" dirty="0" smtClean="0">
              <a:solidFill>
                <a:schemeClr val="tx2">
                  <a:lumMod val="50000"/>
                </a:schemeClr>
              </a:solidFill>
              <a:cs typeface="Calibri" pitchFamily="34" charset="0"/>
            </a:endParaRPr>
          </a:p>
          <a:p>
            <a:pPr marL="166189" lvl="0" indent="-166189" defTabSz="914342">
              <a:lnSpc>
                <a:spcPct val="90000"/>
              </a:lnSpc>
              <a:spcAft>
                <a:spcPts val="1800"/>
              </a:spcAft>
              <a:buClr>
                <a:schemeClr val="accent5"/>
              </a:buClr>
              <a:buFont typeface="Wingdings" pitchFamily="2" charset="2"/>
              <a:buChar char="§"/>
            </a:pPr>
            <a:endParaRPr kumimoji="0" lang="en-US" sz="1400" b="0" i="0" u="none" strike="noStrike" kern="1200" cap="none" spc="0" normalizeH="0" baseline="0" noProof="0" dirty="0">
              <a:ln>
                <a:noFill/>
              </a:ln>
              <a:solidFill>
                <a:schemeClr val="tx1"/>
              </a:solidFill>
              <a:effectLst/>
              <a:uLnTx/>
              <a:uFillTx/>
              <a:latin typeface="+mj-lt"/>
              <a:ea typeface="+mn-ea"/>
              <a:cs typeface="Calibri" pitchFamily="34" charset="0"/>
            </a:endParaRPr>
          </a:p>
        </p:txBody>
      </p:sp>
      <p:pic>
        <p:nvPicPr>
          <p:cNvPr id="240642" name="Picture 2"/>
          <p:cNvPicPr>
            <a:picLocks noChangeAspect="1" noChangeArrowheads="1"/>
          </p:cNvPicPr>
          <p:nvPr/>
        </p:nvPicPr>
        <p:blipFill>
          <a:blip r:embed="rId3" cstate="print"/>
          <a:srcRect/>
          <a:stretch>
            <a:fillRect/>
          </a:stretch>
        </p:blipFill>
        <p:spPr bwMode="auto">
          <a:xfrm>
            <a:off x="456825" y="3710938"/>
            <a:ext cx="9091212" cy="2454469"/>
          </a:xfrm>
          <a:prstGeom prst="rect">
            <a:avLst/>
          </a:prstGeom>
          <a:noFill/>
          <a:ln w="9525">
            <a:noFill/>
            <a:miter lim="800000"/>
            <a:headEnd/>
            <a:tailEnd/>
          </a:ln>
          <a:effectLst/>
        </p:spPr>
      </p:pic>
    </p:spTree>
    <p:extLst>
      <p:ext uri="{BB962C8B-B14F-4D97-AF65-F5344CB8AC3E}">
        <p14:creationId xmlns:p14="http://schemas.microsoft.com/office/powerpoint/2010/main" val="1733645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Architecture</a:t>
            </a:r>
            <a:endParaRPr lang="en-US" dirty="0"/>
          </a:p>
        </p:txBody>
      </p:sp>
      <p:pic>
        <p:nvPicPr>
          <p:cNvPr id="247811" name="Picture 3"/>
          <p:cNvPicPr>
            <a:picLocks noChangeAspect="1" noChangeArrowheads="1"/>
          </p:cNvPicPr>
          <p:nvPr/>
        </p:nvPicPr>
        <p:blipFill>
          <a:blip r:embed="rId3" cstate="print"/>
          <a:srcRect/>
          <a:stretch>
            <a:fillRect/>
          </a:stretch>
        </p:blipFill>
        <p:spPr bwMode="auto">
          <a:xfrm>
            <a:off x="1485900" y="1295400"/>
            <a:ext cx="6431184" cy="4838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Node.js Vs Others</a:t>
            </a:r>
            <a:endParaRPr lang="en-US" dirty="0"/>
          </a:p>
        </p:txBody>
      </p:sp>
      <p:sp>
        <p:nvSpPr>
          <p:cNvPr id="5" name="Rectangle 4"/>
          <p:cNvSpPr/>
          <p:nvPr/>
        </p:nvSpPr>
        <p:spPr>
          <a:xfrm>
            <a:off x="304800" y="1543050"/>
            <a:ext cx="9086850" cy="3600986"/>
          </a:xfrm>
          <a:prstGeom prst="rect">
            <a:avLst/>
          </a:prstGeom>
        </p:spPr>
        <p:txBody>
          <a:bodyPr wrap="square">
            <a:spAutoFit/>
          </a:bodyPr>
          <a:lstStyle/>
          <a:p>
            <a:r>
              <a:rPr lang="en-US" i="1" dirty="0" smtClean="0"/>
              <a:t>Here is how PHP or ASP handles a file request:</a:t>
            </a:r>
          </a:p>
          <a:p>
            <a:pPr marL="457200" indent="-457200">
              <a:buFont typeface="+mj-lt"/>
              <a:buAutoNum type="arabicPeriod"/>
            </a:pPr>
            <a:r>
              <a:rPr lang="en-US" i="1" dirty="0" smtClean="0"/>
              <a:t>Sends the task to the computer's file system.</a:t>
            </a:r>
          </a:p>
          <a:p>
            <a:pPr marL="457200" indent="-457200">
              <a:buFont typeface="+mj-lt"/>
              <a:buAutoNum type="arabicPeriod"/>
            </a:pPr>
            <a:r>
              <a:rPr lang="en-US" i="1" u="sng" dirty="0" smtClean="0"/>
              <a:t>Waits</a:t>
            </a:r>
            <a:r>
              <a:rPr lang="en-US" i="1" dirty="0" smtClean="0"/>
              <a:t> while the file system opens and reads the file.</a:t>
            </a:r>
          </a:p>
          <a:p>
            <a:pPr marL="457200" indent="-457200">
              <a:buFont typeface="+mj-lt"/>
              <a:buAutoNum type="arabicPeriod"/>
            </a:pPr>
            <a:r>
              <a:rPr lang="en-US" i="1" dirty="0" smtClean="0"/>
              <a:t>Returns the content to the client.</a:t>
            </a:r>
          </a:p>
          <a:p>
            <a:pPr marL="457200" indent="-457200">
              <a:buFont typeface="+mj-lt"/>
              <a:buAutoNum type="arabicPeriod"/>
            </a:pPr>
            <a:r>
              <a:rPr lang="en-US" i="1" dirty="0" smtClean="0"/>
              <a:t>Ready to handle the next request.</a:t>
            </a:r>
            <a:br>
              <a:rPr lang="en-US" i="1" dirty="0" smtClean="0"/>
            </a:br>
            <a:endParaRPr lang="en-US" i="1" dirty="0" smtClean="0"/>
          </a:p>
          <a:p>
            <a:r>
              <a:rPr lang="en-US" i="1" dirty="0" smtClean="0"/>
              <a:t>Here is how Node.js handles a file request:</a:t>
            </a:r>
          </a:p>
          <a:p>
            <a:pPr marL="457200" indent="-457200">
              <a:buFont typeface="+mj-lt"/>
              <a:buAutoNum type="arabicPeriod"/>
            </a:pPr>
            <a:r>
              <a:rPr lang="en-US" i="1" dirty="0" smtClean="0"/>
              <a:t>Sends the task to the computer's file system.</a:t>
            </a:r>
          </a:p>
          <a:p>
            <a:pPr marL="457200" indent="-457200">
              <a:buFont typeface="+mj-lt"/>
              <a:buAutoNum type="arabicPeriod"/>
            </a:pPr>
            <a:r>
              <a:rPr lang="en-US" i="1" dirty="0" smtClean="0"/>
              <a:t>Ready to handle the next request.</a:t>
            </a:r>
          </a:p>
          <a:p>
            <a:pPr marL="457200" indent="-457200">
              <a:buFont typeface="+mj-lt"/>
              <a:buAutoNum type="arabicPeriod"/>
            </a:pPr>
            <a:r>
              <a:rPr lang="en-US" i="1" dirty="0" smtClean="0"/>
              <a:t>When the file system has opened and read the file (through event), the server returns the content to the client.</a:t>
            </a:r>
          </a:p>
          <a:p>
            <a:endParaRPr lang="en-US" i="1"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1743075"/>
            <a:ext cx="9905999" cy="1002135"/>
          </a:xfrm>
        </p:spPr>
        <p:txBody>
          <a:bodyPr/>
          <a:lstStyle/>
          <a:p>
            <a:r>
              <a:rPr lang="en-US" sz="4000" dirty="0" smtClean="0"/>
              <a:t>Hyperledger Composer</a:t>
            </a:r>
            <a:endParaRPr lang="en-US" sz="40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Rectangle 4"/>
          <p:cNvSpPr/>
          <p:nvPr/>
        </p:nvSpPr>
        <p:spPr>
          <a:xfrm>
            <a:off x="304800" y="1676401"/>
            <a:ext cx="9086850" cy="4601974"/>
          </a:xfrm>
          <a:prstGeom prst="rect">
            <a:avLst/>
          </a:prstGeom>
        </p:spPr>
        <p:txBody>
          <a:bodyPr wrap="square">
            <a:spAutoFit/>
          </a:bodyPr>
          <a:lstStyle/>
          <a:p>
            <a:r>
              <a:rPr lang="en-US" i="1" dirty="0" smtClean="0"/>
              <a:t>Hyperledger Composer enables architects and developers to quickly create "full-stack" </a:t>
            </a:r>
            <a:r>
              <a:rPr lang="en-US" i="1" dirty="0" err="1" smtClean="0"/>
              <a:t>blockchain</a:t>
            </a:r>
            <a:r>
              <a:rPr lang="en-US" i="1" dirty="0" smtClean="0"/>
              <a:t> solutions. I.e. business logic that runs on the </a:t>
            </a:r>
            <a:r>
              <a:rPr lang="en-US" i="1" dirty="0" err="1" smtClean="0"/>
              <a:t>blockchain</a:t>
            </a:r>
            <a:r>
              <a:rPr lang="en-US" i="1" dirty="0" smtClean="0"/>
              <a:t>, REST APIs that expose the </a:t>
            </a:r>
            <a:r>
              <a:rPr lang="en-US" i="1" dirty="0" err="1" smtClean="0"/>
              <a:t>blockchain</a:t>
            </a:r>
            <a:r>
              <a:rPr lang="en-US" i="1" dirty="0" smtClean="0"/>
              <a:t> logic to web or mobile applications, as well as integrating the </a:t>
            </a:r>
            <a:r>
              <a:rPr lang="en-US" i="1" dirty="0" err="1" smtClean="0"/>
              <a:t>blockchain</a:t>
            </a:r>
            <a:r>
              <a:rPr lang="en-US" i="1" dirty="0" smtClean="0"/>
              <a:t> with existing enterprise systems of record.</a:t>
            </a:r>
          </a:p>
          <a:p>
            <a:endParaRPr lang="en-US" i="1" dirty="0" smtClean="0"/>
          </a:p>
          <a:p>
            <a:r>
              <a:rPr lang="en-US" i="1" dirty="0" smtClean="0"/>
              <a:t>Composer integrates well with a modern development best practices and tools: </a:t>
            </a:r>
            <a:r>
              <a:rPr lang="en-US" i="1" dirty="0" smtClean="0">
                <a:solidFill>
                  <a:srgbClr val="00B0F0"/>
                </a:solidFill>
              </a:rPr>
              <a:t>Atom</a:t>
            </a:r>
            <a:r>
              <a:rPr lang="en-US" i="1" dirty="0" smtClean="0"/>
              <a:t> and </a:t>
            </a:r>
            <a:r>
              <a:rPr lang="en-US" i="1" dirty="0" err="1" smtClean="0">
                <a:solidFill>
                  <a:srgbClr val="00B0F0"/>
                </a:solidFill>
              </a:rPr>
              <a:t>VisualStudio</a:t>
            </a:r>
            <a:r>
              <a:rPr lang="en-US" i="1" dirty="0" smtClean="0">
                <a:solidFill>
                  <a:srgbClr val="00B0F0"/>
                </a:solidFill>
              </a:rPr>
              <a:t> Code</a:t>
            </a:r>
            <a:r>
              <a:rPr lang="en-US" i="1" dirty="0" smtClean="0"/>
              <a:t> editors, </a:t>
            </a:r>
            <a:r>
              <a:rPr lang="en-US" i="1" dirty="0" err="1" smtClean="0">
                <a:solidFill>
                  <a:srgbClr val="00B0F0"/>
                </a:solidFill>
              </a:rPr>
              <a:t>GitHub</a:t>
            </a:r>
            <a:r>
              <a:rPr lang="en-US" i="1" dirty="0" smtClean="0"/>
              <a:t> for source code management, unit test using </a:t>
            </a:r>
            <a:r>
              <a:rPr lang="en-US" i="1" dirty="0" smtClean="0">
                <a:solidFill>
                  <a:srgbClr val="00B0F0"/>
                </a:solidFill>
              </a:rPr>
              <a:t>Mocha</a:t>
            </a:r>
            <a:r>
              <a:rPr lang="en-US" i="1" dirty="0" smtClean="0"/>
              <a:t>, </a:t>
            </a:r>
            <a:r>
              <a:rPr lang="en-US" i="1" dirty="0" err="1" smtClean="0">
                <a:solidFill>
                  <a:srgbClr val="00B0F0"/>
                </a:solidFill>
              </a:rPr>
              <a:t>npm</a:t>
            </a:r>
            <a:r>
              <a:rPr lang="en-US" i="1" dirty="0" smtClean="0"/>
              <a:t> for managing versioned binary artifacts, </a:t>
            </a:r>
            <a:r>
              <a:rPr lang="en-US" i="1" dirty="0" smtClean="0">
                <a:solidFill>
                  <a:srgbClr val="00B0F0"/>
                </a:solidFill>
              </a:rPr>
              <a:t>Travis CI </a:t>
            </a:r>
            <a:r>
              <a:rPr lang="en-US" i="1" dirty="0" smtClean="0"/>
              <a:t>and </a:t>
            </a:r>
            <a:r>
              <a:rPr lang="en-US" i="1" dirty="0" smtClean="0">
                <a:solidFill>
                  <a:srgbClr val="00B0F0"/>
                </a:solidFill>
              </a:rPr>
              <a:t>Jenkins</a:t>
            </a:r>
            <a:r>
              <a:rPr lang="en-US" i="1" dirty="0" smtClean="0"/>
              <a:t> for continuous integration, deployment using </a:t>
            </a:r>
            <a:r>
              <a:rPr lang="en-US" i="1" dirty="0" err="1" smtClean="0">
                <a:solidFill>
                  <a:srgbClr val="00B0F0"/>
                </a:solidFill>
              </a:rPr>
              <a:t>Docker</a:t>
            </a:r>
            <a:r>
              <a:rPr lang="en-US" i="1" dirty="0" smtClean="0"/>
              <a:t> images or as </a:t>
            </a:r>
            <a:r>
              <a:rPr lang="en-US" i="1" dirty="0" err="1" smtClean="0"/>
              <a:t>npm</a:t>
            </a:r>
            <a:r>
              <a:rPr lang="en-US" i="1" dirty="0" smtClean="0"/>
              <a:t> packages; so that developers and operations engineers can easily move applications from a development laptop to a managed cloud environment.</a:t>
            </a:r>
          </a:p>
          <a:p>
            <a:endParaRPr lang="en-US" i="1" dirty="0" smtClean="0"/>
          </a:p>
          <a:p>
            <a:r>
              <a:rPr lang="en-US" i="1" dirty="0" smtClean="0">
                <a:solidFill>
                  <a:srgbClr val="FF0000"/>
                </a:solidFill>
              </a:rPr>
              <a:t>**</a:t>
            </a:r>
            <a:r>
              <a:rPr lang="en-US" i="1" dirty="0" smtClean="0"/>
              <a:t> The key concept for Composer is the </a:t>
            </a:r>
            <a:r>
              <a:rPr lang="en-US" b="1" i="1" dirty="0" smtClean="0"/>
              <a:t>Business Network Definition (BND)</a:t>
            </a:r>
            <a:r>
              <a:rPr lang="en-US" i="1" dirty="0" smtClean="0"/>
              <a:t>. It defines the data model, business logic and access control rules (ACL) for your </a:t>
            </a:r>
            <a:r>
              <a:rPr lang="en-US" i="1" dirty="0" err="1" smtClean="0"/>
              <a:t>blockchain</a:t>
            </a:r>
            <a:r>
              <a:rPr lang="en-US" i="1" dirty="0" smtClean="0"/>
              <a:t> solution. It executes on Hyperledger Fabric.</a:t>
            </a:r>
            <a:endParaRPr lang="en-US" i="1"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Fabric Composer</a:t>
            </a:r>
            <a:endParaRPr lang="en-US" dirty="0"/>
          </a:p>
        </p:txBody>
      </p:sp>
      <p:pic>
        <p:nvPicPr>
          <p:cNvPr id="244738" name="Picture 2"/>
          <p:cNvPicPr>
            <a:picLocks noChangeAspect="1" noChangeArrowheads="1"/>
          </p:cNvPicPr>
          <p:nvPr/>
        </p:nvPicPr>
        <p:blipFill>
          <a:blip r:embed="rId3" cstate="print"/>
          <a:srcRect/>
          <a:stretch>
            <a:fillRect/>
          </a:stretch>
        </p:blipFill>
        <p:spPr bwMode="auto">
          <a:xfrm>
            <a:off x="351878" y="1562100"/>
            <a:ext cx="9047985" cy="3252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Toolset for Developers</a:t>
            </a:r>
            <a:endParaRPr lang="en-US" dirty="0"/>
          </a:p>
        </p:txBody>
      </p:sp>
      <p:pic>
        <p:nvPicPr>
          <p:cNvPr id="248835" name="Picture 3"/>
          <p:cNvPicPr>
            <a:picLocks noChangeAspect="1" noChangeArrowheads="1"/>
          </p:cNvPicPr>
          <p:nvPr/>
        </p:nvPicPr>
        <p:blipFill>
          <a:blip r:embed="rId3" cstate="print"/>
          <a:srcRect/>
          <a:stretch>
            <a:fillRect/>
          </a:stretch>
        </p:blipFill>
        <p:spPr bwMode="auto">
          <a:xfrm>
            <a:off x="438995" y="1571624"/>
            <a:ext cx="9158514" cy="4181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Composer Architecture</a:t>
            </a:r>
            <a:endParaRPr lang="en-US" dirty="0"/>
          </a:p>
        </p:txBody>
      </p:sp>
      <p:pic>
        <p:nvPicPr>
          <p:cNvPr id="246790" name="Picture 6"/>
          <p:cNvPicPr>
            <a:picLocks noChangeAspect="1" noChangeArrowheads="1"/>
          </p:cNvPicPr>
          <p:nvPr/>
        </p:nvPicPr>
        <p:blipFill>
          <a:blip r:embed="rId3" cstate="print"/>
          <a:srcRect/>
          <a:stretch>
            <a:fillRect/>
          </a:stretch>
        </p:blipFill>
        <p:spPr bwMode="auto">
          <a:xfrm>
            <a:off x="776288" y="1252538"/>
            <a:ext cx="8158162" cy="4887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Composer Solution Architecture</a:t>
            </a:r>
            <a:endParaRPr lang="en-US" dirty="0"/>
          </a:p>
        </p:txBody>
      </p:sp>
      <p:sp>
        <p:nvSpPr>
          <p:cNvPr id="294914" name="AutoShape 2" descr="Diagram of typical Hyperledger Composer archetect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4915" name="Picture 3"/>
          <p:cNvPicPr>
            <a:picLocks noChangeAspect="1" noChangeArrowheads="1"/>
          </p:cNvPicPr>
          <p:nvPr/>
        </p:nvPicPr>
        <p:blipFill>
          <a:blip r:embed="rId3" cstate="print"/>
          <a:srcRect/>
          <a:stretch>
            <a:fillRect/>
          </a:stretch>
        </p:blipFill>
        <p:spPr bwMode="auto">
          <a:xfrm>
            <a:off x="1357314" y="1267984"/>
            <a:ext cx="7081836" cy="49746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Composer Connection Profile</a:t>
            </a:r>
            <a:endParaRPr lang="en-US" dirty="0"/>
          </a:p>
        </p:txBody>
      </p:sp>
      <p:sp>
        <p:nvSpPr>
          <p:cNvPr id="294914" name="AutoShape 2" descr="Diagram of typical Hyperledger Composer archetect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476250" y="1676400"/>
            <a:ext cx="8753475" cy="1938992"/>
          </a:xfrm>
          <a:prstGeom prst="rect">
            <a:avLst/>
          </a:prstGeom>
        </p:spPr>
        <p:txBody>
          <a:bodyPr wrap="square">
            <a:spAutoFit/>
          </a:bodyPr>
          <a:lstStyle/>
          <a:p>
            <a:r>
              <a:rPr lang="en-US" sz="2000" b="1" i="1" dirty="0" smtClean="0">
                <a:solidFill>
                  <a:srgbClr val="FF0000"/>
                </a:solidFill>
              </a:rPr>
              <a:t>**Note: </a:t>
            </a:r>
            <a:r>
              <a:rPr lang="en-US" sz="2000" i="1" dirty="0" smtClean="0"/>
              <a:t>A connection profile (</a:t>
            </a:r>
            <a:r>
              <a:rPr lang="en-US" sz="2000" i="1" dirty="0" err="1" smtClean="0"/>
              <a:t>connection.json</a:t>
            </a:r>
            <a:r>
              <a:rPr lang="en-US" sz="2000" i="1" dirty="0" smtClean="0"/>
              <a:t>) represents a single </a:t>
            </a:r>
            <a:r>
              <a:rPr lang="en-US" sz="2000" i="1" dirty="0" err="1" smtClean="0"/>
              <a:t>organisation</a:t>
            </a:r>
            <a:r>
              <a:rPr lang="en-US" sz="2000" i="1" dirty="0" smtClean="0"/>
              <a:t> interacting on a single channel. Of course in fabric you are allowed to submit transactions to other peers in different </a:t>
            </a:r>
            <a:r>
              <a:rPr lang="en-US" sz="2000" i="1" dirty="0" err="1" smtClean="0"/>
              <a:t>organisations</a:t>
            </a:r>
            <a:r>
              <a:rPr lang="en-US" sz="2000" i="1" dirty="0" smtClean="0"/>
              <a:t> so that connection profile can contain peers from other </a:t>
            </a:r>
            <a:r>
              <a:rPr lang="en-US" sz="2000" i="1" dirty="0" err="1" smtClean="0"/>
              <a:t>organisations</a:t>
            </a:r>
            <a:r>
              <a:rPr lang="en-US" sz="2000" i="1" dirty="0" smtClean="0"/>
              <a:t> but only for transaction submission. If you want to simulate handling of 2 or more </a:t>
            </a:r>
            <a:r>
              <a:rPr lang="en-US" sz="2000" i="1" dirty="0" err="1" smtClean="0"/>
              <a:t>organisations</a:t>
            </a:r>
            <a:r>
              <a:rPr lang="en-US" sz="2000" i="1" dirty="0" smtClean="0"/>
              <a:t> then you will need profiles for each </a:t>
            </a:r>
            <a:r>
              <a:rPr lang="en-US" sz="2000" i="1" dirty="0" err="1" smtClean="0"/>
              <a:t>organisation</a:t>
            </a:r>
            <a:r>
              <a:rPr lang="en-US" sz="2000" i="1" dirty="0" smtClean="0"/>
              <a:t>.</a:t>
            </a:r>
            <a:endParaRPr lang="en-US" sz="2000" i="1"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Composer</a:t>
            </a:r>
            <a:endParaRPr lang="en-US" dirty="0"/>
          </a:p>
        </p:txBody>
      </p:sp>
      <p:pic>
        <p:nvPicPr>
          <p:cNvPr id="252930" name="Picture 2"/>
          <p:cNvPicPr>
            <a:picLocks noChangeAspect="1" noChangeArrowheads="1"/>
          </p:cNvPicPr>
          <p:nvPr/>
        </p:nvPicPr>
        <p:blipFill>
          <a:blip r:embed="rId3" cstate="print"/>
          <a:srcRect/>
          <a:stretch>
            <a:fillRect/>
          </a:stretch>
        </p:blipFill>
        <p:spPr bwMode="auto">
          <a:xfrm>
            <a:off x="579966" y="1276350"/>
            <a:ext cx="8906932" cy="5010149"/>
          </a:xfrm>
          <a:prstGeom prst="rect">
            <a:avLst/>
          </a:prstGeom>
          <a:noFill/>
          <a:ln w="9525">
            <a:noFill/>
            <a:miter lim="800000"/>
            <a:headEnd/>
            <a:tailEnd/>
          </a:ln>
        </p:spPr>
      </p:pic>
      <p:sp>
        <p:nvSpPr>
          <p:cNvPr id="6" name="Rectangle 5"/>
          <p:cNvSpPr/>
          <p:nvPr/>
        </p:nvSpPr>
        <p:spPr>
          <a:xfrm>
            <a:off x="542925" y="1209675"/>
            <a:ext cx="9086850" cy="384721"/>
          </a:xfrm>
          <a:prstGeom prst="rect">
            <a:avLst/>
          </a:prstGeom>
        </p:spPr>
        <p:txBody>
          <a:bodyPr wrap="square">
            <a:spAutoFit/>
          </a:bodyPr>
          <a:lstStyle/>
          <a:p>
            <a:r>
              <a:rPr lang="en-US" dirty="0" smtClean="0">
                <a:hlinkClick r:id="rId4"/>
              </a:rPr>
              <a:t>https://www.slideshare.net/dselman/hyperledger-composer-update-2017-0405</a:t>
            </a: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heme/theme1.xml><?xml version="1.0" encoding="utf-8"?>
<a:theme xmlns:a="http://schemas.openxmlformats.org/drawingml/2006/main" name="1_ppt_Template_Capgemini">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100" dirty="0" err="1" smtClean="0">
            <a:solidFill>
              <a:schemeClr val="tx2">
                <a:lumMod val="50000"/>
              </a:schemeClr>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400" dirty="0" smtClean="0">
            <a:solidFill>
              <a:schemeClr val="tx2">
                <a:lumMod val="50000"/>
              </a:schemeClr>
            </a:solidFill>
            <a:latin typeface="Calibri" pitchFamily="34" charset="0"/>
            <a:cs typeface="Calibri"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Template>
  <TotalTime>57226</TotalTime>
  <Words>4361</Words>
  <Application>Microsoft Office PowerPoint</Application>
  <PresentationFormat>A4 Paper (210x297 mm)</PresentationFormat>
  <Paragraphs>651</Paragraphs>
  <Slides>122</Slides>
  <Notes>95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3" baseType="lpstr">
      <vt:lpstr>MS PGothic</vt:lpstr>
      <vt:lpstr>Arial</vt:lpstr>
      <vt:lpstr>Calibri</vt:lpstr>
      <vt:lpstr>Courier</vt:lpstr>
      <vt:lpstr>Courier New</vt:lpstr>
      <vt:lpstr>Helvetica Light</vt:lpstr>
      <vt:lpstr>Helvetica Neue</vt:lpstr>
      <vt:lpstr>Inherit</vt:lpstr>
      <vt:lpstr>Wingdings</vt:lpstr>
      <vt:lpstr>1_ppt_Template_Capgemini</vt:lpstr>
      <vt:lpstr>think-cell Slide</vt:lpstr>
      <vt:lpstr>Technical Deep Dive into Hyperledger Fabric v1.0     14 Nov 2017      </vt:lpstr>
      <vt:lpstr>Agenda</vt:lpstr>
      <vt:lpstr>Hyperledger Project</vt:lpstr>
      <vt:lpstr>What is Hyperledger Project?</vt:lpstr>
      <vt:lpstr>Hyperledger Premier Members</vt:lpstr>
      <vt:lpstr>Hyperledger General Members</vt:lpstr>
      <vt:lpstr>Hyperledger Associate Members</vt:lpstr>
      <vt:lpstr>Projects Under Hyperledger Umbrella</vt:lpstr>
      <vt:lpstr>What is Hyperledger Fabric (HLF)?</vt:lpstr>
      <vt:lpstr>Hyperledger Fabric Vs Ehtereum Vs Ripple Vs Bitcoin</vt:lpstr>
      <vt:lpstr>Architecture</vt:lpstr>
      <vt:lpstr>Hyperledger Fabric v1.0 Architecture </vt:lpstr>
      <vt:lpstr>Hyperledger Fabric v0.6 Vs v1.0 Architecture </vt:lpstr>
      <vt:lpstr>Architecture Flow v1.0 (1/7): PROPOSE</vt:lpstr>
      <vt:lpstr>Architecture Flow v1.0 (2/7): EXECUTE</vt:lpstr>
      <vt:lpstr>Architecture Flow v1.0 (3/7): SUBMIT</vt:lpstr>
      <vt:lpstr>Architecture Flow v1.0 (4/7): ENDORSE</vt:lpstr>
      <vt:lpstr>Architecture Flow v1.0 (5/7): ORDER</vt:lpstr>
      <vt:lpstr>Architecture Flow v1.0 (6/7): DELIVER</vt:lpstr>
      <vt:lpstr>Architecture Flow v1.0 (7/7): VALIDATE</vt:lpstr>
      <vt:lpstr>Transaction</vt:lpstr>
      <vt:lpstr>Transaction Lifecycle v1.0</vt:lpstr>
      <vt:lpstr>Transaction Lifecycle v1.0 with State DB</vt:lpstr>
      <vt:lpstr>Client’s Proposal Message Format</vt:lpstr>
      <vt:lpstr>Transaction Data Flow</vt:lpstr>
      <vt:lpstr>Transaction Flow Inside a Peer</vt:lpstr>
      <vt:lpstr>Example Scenario with Multi-Channel</vt:lpstr>
      <vt:lpstr>Protocols</vt:lpstr>
      <vt:lpstr>Gossip: Data Distribution Protocol</vt:lpstr>
      <vt:lpstr>gRPC: Communication Protocol</vt:lpstr>
      <vt:lpstr>Protocol Buffer: Serialization Framework</vt:lpstr>
      <vt:lpstr>Protocol Buffer Vs Thrift</vt:lpstr>
      <vt:lpstr>Smart Contract</vt:lpstr>
      <vt:lpstr>Overview</vt:lpstr>
      <vt:lpstr>Chaincode</vt:lpstr>
      <vt:lpstr>Chaincode API</vt:lpstr>
      <vt:lpstr>Chaincode Interface (shim.ChaincodeStubInterface)</vt:lpstr>
      <vt:lpstr>User Vs System Chaincode</vt:lpstr>
      <vt:lpstr>List of System Chaincode</vt:lpstr>
      <vt:lpstr>Install Chaincode</vt:lpstr>
      <vt:lpstr>Peer</vt:lpstr>
      <vt:lpstr>Overview</vt:lpstr>
      <vt:lpstr>PeerLedger (Ledger Checkpointing)</vt:lpstr>
      <vt:lpstr>Endorseing Peer</vt:lpstr>
      <vt:lpstr>Separating Transaction Endorsement from Consensus</vt:lpstr>
      <vt:lpstr>Committing Peer</vt:lpstr>
      <vt:lpstr>Anchor Peer</vt:lpstr>
      <vt:lpstr>Leading Peer</vt:lpstr>
      <vt:lpstr>Ledger</vt:lpstr>
      <vt:lpstr>Overview</vt:lpstr>
      <vt:lpstr>Ledger (Chain + State)</vt:lpstr>
      <vt:lpstr>Chain</vt:lpstr>
      <vt:lpstr>State</vt:lpstr>
      <vt:lpstr>Ledger v1.0</vt:lpstr>
      <vt:lpstr>Consensus</vt:lpstr>
      <vt:lpstr>Overview</vt:lpstr>
      <vt:lpstr>Modular consensus in Fabric V1.0</vt:lpstr>
      <vt:lpstr>State DB</vt:lpstr>
      <vt:lpstr>Selection of a NoSQL DB as State DB</vt:lpstr>
      <vt:lpstr>State Database options - Queryability</vt:lpstr>
      <vt:lpstr>Application Communication Flow</vt:lpstr>
      <vt:lpstr>Fabric CA</vt:lpstr>
      <vt:lpstr>Overview</vt:lpstr>
      <vt:lpstr>Fabric PKI Components</vt:lpstr>
      <vt:lpstr>List of Authorities in Fabric PKI</vt:lpstr>
      <vt:lpstr>Certificate Types in Fabric PKI</vt:lpstr>
      <vt:lpstr>Fabric-CA Architecture</vt:lpstr>
      <vt:lpstr>“Chain of Trust” Hierarchy in Fabric</vt:lpstr>
      <vt:lpstr>Fabric Certificate</vt:lpstr>
      <vt:lpstr>Enrollment Flow (User, Client, Peer, Orderer)</vt:lpstr>
      <vt:lpstr>Transaction Flow (Deploy Tx &amp; Invoke Tx)</vt:lpstr>
      <vt:lpstr>Security and Privacy</vt:lpstr>
      <vt:lpstr>Overview</vt:lpstr>
      <vt:lpstr>PKI (Public Key Infrastructure)</vt:lpstr>
      <vt:lpstr>PKI (Certificate is signed by CA)</vt:lpstr>
      <vt:lpstr>PKI (Self-signed Certificate)</vt:lpstr>
      <vt:lpstr>Self-Signed Certificate Vs Signed by Trusted CA</vt:lpstr>
      <vt:lpstr>CSR - Certificate Signing Request</vt:lpstr>
      <vt:lpstr>Generate a CSR using OpenSSL</vt:lpstr>
      <vt:lpstr>Docker</vt:lpstr>
      <vt:lpstr>Docker Architecture</vt:lpstr>
      <vt:lpstr>Docker Components</vt:lpstr>
      <vt:lpstr>Docker Basic Functions</vt:lpstr>
      <vt:lpstr>Software Development Kit (SDK)</vt:lpstr>
      <vt:lpstr>Overview</vt:lpstr>
      <vt:lpstr>Some Features of the SDK</vt:lpstr>
      <vt:lpstr>Node.js SDK Deployment Flow</vt:lpstr>
      <vt:lpstr>Node.js SDK Transaction Flow</vt:lpstr>
      <vt:lpstr>Basic Understanding of Node.js</vt:lpstr>
      <vt:lpstr>Node.js Architecture</vt:lpstr>
      <vt:lpstr>An Example: Node.js Vs Others</vt:lpstr>
      <vt:lpstr>Hyperledger Composer</vt:lpstr>
      <vt:lpstr>Overview</vt:lpstr>
      <vt:lpstr>Benefits of Fabric Composer</vt:lpstr>
      <vt:lpstr>Open Toolset for Developers</vt:lpstr>
      <vt:lpstr>Composer Architecture</vt:lpstr>
      <vt:lpstr>Typical Composer Solution Architecture</vt:lpstr>
      <vt:lpstr>Composer Connection Profile</vt:lpstr>
      <vt:lpstr>Getting Started with Composer</vt:lpstr>
      <vt:lpstr>Composer Runtime Components</vt:lpstr>
      <vt:lpstr>Composer Connector and Blockchain Platform</vt:lpstr>
      <vt:lpstr>Composer REST Server – Client Authentication</vt:lpstr>
      <vt:lpstr>Hyperledger Composer Playground Web UI</vt:lpstr>
      <vt:lpstr>Sample Business Network</vt:lpstr>
      <vt:lpstr>Car Auction Business Network with Playground</vt:lpstr>
      <vt:lpstr>Test Car Auction Business Network with Playground</vt:lpstr>
      <vt:lpstr>Participants in a HLF Blockchain Network</vt:lpstr>
      <vt:lpstr>HLF Blockchain Components</vt:lpstr>
      <vt:lpstr>HLF Blockchain Application Flow</vt:lpstr>
      <vt:lpstr>Consensus and the HLF blockchain network</vt:lpstr>
      <vt:lpstr>How a PBFT network works (1/3) —Submission</vt:lpstr>
      <vt:lpstr>How a PBFT network works (2/3) —Ordering</vt:lpstr>
      <vt:lpstr>How a PBFT network works (3/3) —Execution</vt:lpstr>
      <vt:lpstr>HLF Ledger Access</vt:lpstr>
      <vt:lpstr>Integrating HLF Blockchain with Existing Systems</vt:lpstr>
      <vt:lpstr>Setting up HLF Development Environment on Windows machine</vt:lpstr>
      <vt:lpstr>Setting up HLF Network (Runtime) on Windows machine</vt:lpstr>
      <vt:lpstr>Usecase - Car Leasing Business Network without Blockchain</vt:lpstr>
      <vt:lpstr>Usecase - Car Leasing Business Network with HLF Blockchain</vt:lpstr>
      <vt:lpstr>PowerPoint Presentation</vt:lpstr>
      <vt:lpstr>References</vt:lpstr>
      <vt:lpstr>Thank you!</vt:lpstr>
    </vt:vector>
  </TitlesOfParts>
  <Company>Capgemini GCC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Patil, Sachin</cp:lastModifiedBy>
  <cp:revision>1824</cp:revision>
  <cp:lastPrinted>2016-07-05T19:50:56Z</cp:lastPrinted>
  <dcterms:created xsi:type="dcterms:W3CDTF">2015-03-06T11:43:58Z</dcterms:created>
  <dcterms:modified xsi:type="dcterms:W3CDTF">2017-11-16T13:13:40Z</dcterms:modified>
</cp:coreProperties>
</file>